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7" r:id="rId1"/>
  </p:sldMasterIdLst>
  <p:notesMasterIdLst>
    <p:notesMasterId r:id="rId63"/>
  </p:notesMasterIdLst>
  <p:handoutMasterIdLst>
    <p:handoutMasterId r:id="rId64"/>
  </p:handoutMasterIdLst>
  <p:sldIdLst>
    <p:sldId id="498" r:id="rId2"/>
    <p:sldId id="473" r:id="rId3"/>
    <p:sldId id="610" r:id="rId4"/>
    <p:sldId id="622" r:id="rId5"/>
    <p:sldId id="623" r:id="rId6"/>
    <p:sldId id="624" r:id="rId7"/>
    <p:sldId id="625" r:id="rId8"/>
    <p:sldId id="626" r:id="rId9"/>
    <p:sldId id="627" r:id="rId10"/>
    <p:sldId id="628" r:id="rId11"/>
    <p:sldId id="629" r:id="rId12"/>
    <p:sldId id="630" r:id="rId13"/>
    <p:sldId id="631" r:id="rId14"/>
    <p:sldId id="632" r:id="rId15"/>
    <p:sldId id="633" r:id="rId16"/>
    <p:sldId id="634" r:id="rId17"/>
    <p:sldId id="635" r:id="rId18"/>
    <p:sldId id="636" r:id="rId19"/>
    <p:sldId id="637" r:id="rId20"/>
    <p:sldId id="638" r:id="rId21"/>
    <p:sldId id="639" r:id="rId22"/>
    <p:sldId id="640" r:id="rId23"/>
    <p:sldId id="641" r:id="rId24"/>
    <p:sldId id="642" r:id="rId25"/>
    <p:sldId id="644" r:id="rId26"/>
    <p:sldId id="645" r:id="rId27"/>
    <p:sldId id="646" r:id="rId28"/>
    <p:sldId id="647" r:id="rId29"/>
    <p:sldId id="648" r:id="rId30"/>
    <p:sldId id="649" r:id="rId31"/>
    <p:sldId id="650" r:id="rId32"/>
    <p:sldId id="651" r:id="rId33"/>
    <p:sldId id="652" r:id="rId34"/>
    <p:sldId id="653" r:id="rId35"/>
    <p:sldId id="654" r:id="rId36"/>
    <p:sldId id="655" r:id="rId37"/>
    <p:sldId id="656" r:id="rId38"/>
    <p:sldId id="657" r:id="rId39"/>
    <p:sldId id="658" r:id="rId40"/>
    <p:sldId id="659" r:id="rId41"/>
    <p:sldId id="660" r:id="rId42"/>
    <p:sldId id="661" r:id="rId43"/>
    <p:sldId id="662" r:id="rId44"/>
    <p:sldId id="663" r:id="rId45"/>
    <p:sldId id="664" r:id="rId46"/>
    <p:sldId id="665" r:id="rId47"/>
    <p:sldId id="666" r:id="rId48"/>
    <p:sldId id="667" r:id="rId49"/>
    <p:sldId id="668" r:id="rId50"/>
    <p:sldId id="669" r:id="rId51"/>
    <p:sldId id="670" r:id="rId52"/>
    <p:sldId id="671" r:id="rId53"/>
    <p:sldId id="672" r:id="rId54"/>
    <p:sldId id="673" r:id="rId55"/>
    <p:sldId id="675" r:id="rId56"/>
    <p:sldId id="676" r:id="rId57"/>
    <p:sldId id="677" r:id="rId58"/>
    <p:sldId id="678" r:id="rId59"/>
    <p:sldId id="679" r:id="rId60"/>
    <p:sldId id="680" r:id="rId61"/>
    <p:sldId id="681" r:id="rId62"/>
  </p:sldIdLst>
  <p:sldSz cx="9144000" cy="6858000" type="screen4x3"/>
  <p:notesSz cx="6946900" cy="9283700"/>
  <p:defaultTextStyle>
    <a:defPPr>
      <a:defRPr lang="en-US"/>
    </a:defPPr>
    <a:lvl1pPr algn="l" rtl="0" fontAlgn="base">
      <a:spcBef>
        <a:spcPct val="0"/>
      </a:spcBef>
      <a:spcAft>
        <a:spcPct val="0"/>
      </a:spcAft>
      <a:defRPr sz="1200" kern="1200">
        <a:solidFill>
          <a:schemeClr val="tx1"/>
        </a:solidFill>
        <a:latin typeface="Arial" charset="0"/>
        <a:ea typeface="+mn-ea"/>
        <a:cs typeface="+mn-cs"/>
      </a:defRPr>
    </a:lvl1pPr>
    <a:lvl2pPr marL="457200" algn="l" rtl="0" fontAlgn="base">
      <a:spcBef>
        <a:spcPct val="0"/>
      </a:spcBef>
      <a:spcAft>
        <a:spcPct val="0"/>
      </a:spcAft>
      <a:defRPr sz="1200" kern="1200">
        <a:solidFill>
          <a:schemeClr val="tx1"/>
        </a:solidFill>
        <a:latin typeface="Arial" charset="0"/>
        <a:ea typeface="+mn-ea"/>
        <a:cs typeface="+mn-cs"/>
      </a:defRPr>
    </a:lvl2pPr>
    <a:lvl3pPr marL="914400" algn="l" rtl="0" fontAlgn="base">
      <a:spcBef>
        <a:spcPct val="0"/>
      </a:spcBef>
      <a:spcAft>
        <a:spcPct val="0"/>
      </a:spcAft>
      <a:defRPr sz="1200" kern="1200">
        <a:solidFill>
          <a:schemeClr val="tx1"/>
        </a:solidFill>
        <a:latin typeface="Arial" charset="0"/>
        <a:ea typeface="+mn-ea"/>
        <a:cs typeface="+mn-cs"/>
      </a:defRPr>
    </a:lvl3pPr>
    <a:lvl4pPr marL="1371600" algn="l" rtl="0" fontAlgn="base">
      <a:spcBef>
        <a:spcPct val="0"/>
      </a:spcBef>
      <a:spcAft>
        <a:spcPct val="0"/>
      </a:spcAft>
      <a:defRPr sz="1200" kern="1200">
        <a:solidFill>
          <a:schemeClr val="tx1"/>
        </a:solidFill>
        <a:latin typeface="Arial" charset="0"/>
        <a:ea typeface="+mn-ea"/>
        <a:cs typeface="+mn-cs"/>
      </a:defRPr>
    </a:lvl4pPr>
    <a:lvl5pPr marL="1828800" algn="l" rtl="0" fontAlgn="base">
      <a:spcBef>
        <a:spcPct val="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Arial" charset="0"/>
        <a:ea typeface="+mn-ea"/>
        <a:cs typeface="+mn-cs"/>
      </a:defRPr>
    </a:lvl6pPr>
    <a:lvl7pPr marL="2743200" algn="l" defTabSz="914400" rtl="0" eaLnBrk="1" latinLnBrk="0" hangingPunct="1">
      <a:defRPr sz="1200" kern="1200">
        <a:solidFill>
          <a:schemeClr val="tx1"/>
        </a:solidFill>
        <a:latin typeface="Arial" charset="0"/>
        <a:ea typeface="+mn-ea"/>
        <a:cs typeface="+mn-cs"/>
      </a:defRPr>
    </a:lvl7pPr>
    <a:lvl8pPr marL="3200400" algn="l" defTabSz="914400" rtl="0" eaLnBrk="1" latinLnBrk="0" hangingPunct="1">
      <a:defRPr sz="1200" kern="1200">
        <a:solidFill>
          <a:schemeClr val="tx1"/>
        </a:solidFill>
        <a:latin typeface="Arial" charset="0"/>
        <a:ea typeface="+mn-ea"/>
        <a:cs typeface="+mn-cs"/>
      </a:defRPr>
    </a:lvl8pPr>
    <a:lvl9pPr marL="3657600" algn="l" defTabSz="914400" rtl="0" eaLnBrk="1" latinLnBrk="0" hangingPunct="1">
      <a:defRPr sz="1200"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58">
          <p15:clr>
            <a:srgbClr val="A4A3A4"/>
          </p15:clr>
        </p15:guide>
        <p15:guide id="2" pos="2880">
          <p15:clr>
            <a:srgbClr val="A4A3A4"/>
          </p15:clr>
        </p15:guide>
      </p15:sldGuideLst>
    </p:ext>
    <p:ext uri="{2D200454-40CA-4A62-9FC3-DE9A4176ACB9}">
      <p15:notesGuideLst xmlns:p15="http://schemas.microsoft.com/office/powerpoint/2012/main">
        <p15:guide id="1" orient="horz" pos="2972" userDrawn="1">
          <p15:clr>
            <a:srgbClr val="A4A3A4"/>
          </p15:clr>
        </p15:guide>
        <p15:guide id="2" pos="2189"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0000"/>
    <a:srgbClr val="0080FF"/>
    <a:srgbClr val="336699"/>
    <a:srgbClr val="660066"/>
    <a:srgbClr val="00FF00"/>
    <a:srgbClr val="0000FF"/>
    <a:srgbClr val="008080"/>
    <a:srgbClr val="5F5F5F"/>
    <a:srgbClr val="000066"/>
    <a:srgbClr val="CCE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521" autoAdjust="0"/>
    <p:restoredTop sz="86082" autoAdjust="0"/>
  </p:normalViewPr>
  <p:slideViewPr>
    <p:cSldViewPr snapToGrid="0">
      <p:cViewPr varScale="1">
        <p:scale>
          <a:sx n="112" d="100"/>
          <a:sy n="112" d="100"/>
        </p:scale>
        <p:origin x="494" y="72"/>
      </p:cViewPr>
      <p:guideLst>
        <p:guide orient="horz" pos="2158"/>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3564"/>
    </p:cViewPr>
  </p:sorterViewPr>
  <p:notesViewPr>
    <p:cSldViewPr snapToGrid="0">
      <p:cViewPr>
        <p:scale>
          <a:sx n="59" d="100"/>
          <a:sy n="59" d="100"/>
        </p:scale>
        <p:origin x="-2742" y="90"/>
      </p:cViewPr>
      <p:guideLst>
        <p:guide orient="horz" pos="2972"/>
        <p:guide pos="2189"/>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notesMaster" Target="notesMasters/notesMaster1.xml"/><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6" name="Rectangle 4"/>
          <p:cNvSpPr>
            <a:spLocks noGrp="1" noChangeArrowheads="1"/>
          </p:cNvSpPr>
          <p:nvPr>
            <p:ph type="ftr" sz="quarter" idx="2"/>
          </p:nvPr>
        </p:nvSpPr>
        <p:spPr bwMode="auto">
          <a:xfrm>
            <a:off x="2038764" y="8751028"/>
            <a:ext cx="2869372" cy="464503"/>
          </a:xfrm>
          <a:prstGeom prst="rect">
            <a:avLst/>
          </a:prstGeom>
          <a:noFill/>
          <a:ln w="9525">
            <a:noFill/>
            <a:miter lim="800000"/>
            <a:headEnd/>
            <a:tailEnd/>
          </a:ln>
          <a:effectLst/>
        </p:spPr>
        <p:txBody>
          <a:bodyPr vert="horz" wrap="square" lIns="91037" tIns="45519" rIns="91037" bIns="45519" numCol="1" anchor="b" anchorCtr="0" compatLnSpc="1">
            <a:prstTxWarp prst="textNoShape">
              <a:avLst/>
            </a:prstTxWarp>
          </a:bodyPr>
          <a:lstStyle>
            <a:lvl1pPr algn="ctr">
              <a:defRPr sz="2000" b="1"/>
            </a:lvl1pPr>
          </a:lstStyle>
          <a:p>
            <a:pPr>
              <a:defRPr/>
            </a:pPr>
            <a:r>
              <a:rPr lang="en-US"/>
              <a:t>UNCLASSIFIED</a:t>
            </a:r>
          </a:p>
        </p:txBody>
      </p:sp>
      <p:sp>
        <p:nvSpPr>
          <p:cNvPr id="3077" name="Rectangle 5"/>
          <p:cNvSpPr>
            <a:spLocks noGrp="1" noChangeArrowheads="1"/>
          </p:cNvSpPr>
          <p:nvPr>
            <p:ph type="sldNum" sz="quarter" idx="3"/>
          </p:nvPr>
        </p:nvSpPr>
        <p:spPr bwMode="auto">
          <a:xfrm>
            <a:off x="3935949" y="8819201"/>
            <a:ext cx="3010953" cy="464502"/>
          </a:xfrm>
          <a:prstGeom prst="rect">
            <a:avLst/>
          </a:prstGeom>
          <a:noFill/>
          <a:ln w="9525">
            <a:noFill/>
            <a:miter lim="800000"/>
            <a:headEnd/>
            <a:tailEnd/>
          </a:ln>
          <a:effectLst/>
        </p:spPr>
        <p:txBody>
          <a:bodyPr vert="horz" wrap="square" lIns="91037" tIns="45519" rIns="91037" bIns="45519" numCol="1" anchor="b" anchorCtr="0" compatLnSpc="1">
            <a:prstTxWarp prst="textNoShape">
              <a:avLst/>
            </a:prstTxWarp>
          </a:bodyPr>
          <a:lstStyle>
            <a:lvl1pPr algn="r">
              <a:defRPr>
                <a:latin typeface="Times New Roman" pitchFamily="18" charset="0"/>
              </a:defRPr>
            </a:lvl1pPr>
          </a:lstStyle>
          <a:p>
            <a:pPr>
              <a:defRPr/>
            </a:pPr>
            <a:fld id="{F6D4ABCD-497E-49F1-A9CD-24D7BB16C30C}" type="slidenum">
              <a:rPr lang="en-US"/>
              <a:pPr>
                <a:defRPr/>
              </a:pPr>
              <a:t>‹#›</a:t>
            </a:fld>
            <a:endParaRPr lang="en-US"/>
          </a:p>
        </p:txBody>
      </p:sp>
      <p:sp>
        <p:nvSpPr>
          <p:cNvPr id="3078" name="Rectangle 6"/>
          <p:cNvSpPr>
            <a:spLocks noGrp="1" noChangeArrowheads="1"/>
          </p:cNvSpPr>
          <p:nvPr>
            <p:ph type="hdr" sz="quarter"/>
          </p:nvPr>
        </p:nvSpPr>
        <p:spPr bwMode="auto">
          <a:xfrm>
            <a:off x="1961682" y="76096"/>
            <a:ext cx="3021964" cy="456575"/>
          </a:xfrm>
          <a:prstGeom prst="rect">
            <a:avLst/>
          </a:prstGeom>
          <a:noFill/>
          <a:ln w="9525">
            <a:noFill/>
            <a:miter lim="800000"/>
            <a:headEnd/>
            <a:tailEnd/>
          </a:ln>
          <a:effectLst/>
        </p:spPr>
        <p:txBody>
          <a:bodyPr vert="horz" wrap="square" lIns="91037" tIns="45519" rIns="91037" bIns="45519" numCol="1" anchor="t" anchorCtr="0" compatLnSpc="1">
            <a:prstTxWarp prst="textNoShape">
              <a:avLst/>
            </a:prstTxWarp>
          </a:bodyPr>
          <a:lstStyle>
            <a:lvl1pPr algn="ctr">
              <a:defRPr sz="2000" b="1"/>
            </a:lvl1pPr>
          </a:lstStyle>
          <a:p>
            <a:pPr>
              <a:defRPr/>
            </a:pPr>
            <a:r>
              <a:rPr lang="en-US"/>
              <a:t>UNCLASSIFIED</a:t>
            </a:r>
          </a:p>
        </p:txBody>
      </p:sp>
      <p:sp>
        <p:nvSpPr>
          <p:cNvPr id="3082" name="Rectangle 10"/>
          <p:cNvSpPr>
            <a:spLocks noGrp="1" noChangeArrowheads="1"/>
          </p:cNvSpPr>
          <p:nvPr>
            <p:ph type="dt" sz="quarter" idx="1"/>
          </p:nvPr>
        </p:nvSpPr>
        <p:spPr bwMode="auto">
          <a:xfrm>
            <a:off x="4983646" y="76096"/>
            <a:ext cx="1963254" cy="456575"/>
          </a:xfrm>
          <a:prstGeom prst="rect">
            <a:avLst/>
          </a:prstGeom>
          <a:noFill/>
          <a:ln w="9525">
            <a:noFill/>
            <a:miter lim="800000"/>
            <a:headEnd/>
            <a:tailEnd/>
          </a:ln>
          <a:effectLst/>
        </p:spPr>
        <p:txBody>
          <a:bodyPr vert="horz" wrap="square" lIns="91010" tIns="45505" rIns="91010" bIns="45505" numCol="1" anchor="t" anchorCtr="0" compatLnSpc="1">
            <a:prstTxWarp prst="textNoShape">
              <a:avLst/>
            </a:prstTxWarp>
          </a:bodyPr>
          <a:lstStyle>
            <a:lvl1pPr algn="r">
              <a:defRPr/>
            </a:lvl1pPr>
          </a:lstStyle>
          <a:p>
            <a:pPr>
              <a:defRPr/>
            </a:pPr>
            <a:r>
              <a:rPr lang="en-US"/>
              <a:t>T-1201 Curriculum Mgmt - Lesson Format</a:t>
            </a:r>
          </a:p>
        </p:txBody>
      </p:sp>
    </p:spTree>
    <p:extLst>
      <p:ext uri="{BB962C8B-B14F-4D97-AF65-F5344CB8AC3E}">
        <p14:creationId xmlns:p14="http://schemas.microsoft.com/office/powerpoint/2010/main" val="232478724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4756" name="Rectangle 4"/>
          <p:cNvSpPr>
            <a:spLocks noGrp="1" noRot="1" noChangeAspect="1" noChangeArrowheads="1" noTextEdit="1"/>
          </p:cNvSpPr>
          <p:nvPr>
            <p:ph type="sldImg" idx="2"/>
          </p:nvPr>
        </p:nvSpPr>
        <p:spPr bwMode="auto">
          <a:xfrm>
            <a:off x="1154113" y="695325"/>
            <a:ext cx="4640262" cy="3481388"/>
          </a:xfrm>
          <a:prstGeom prst="rect">
            <a:avLst/>
          </a:prstGeom>
          <a:noFill/>
          <a:ln w="9525">
            <a:solidFill>
              <a:srgbClr val="000000"/>
            </a:solidFill>
            <a:miter lim="800000"/>
            <a:headEnd/>
            <a:tailEnd/>
          </a:ln>
        </p:spPr>
      </p:sp>
      <p:sp>
        <p:nvSpPr>
          <p:cNvPr id="5125" name="Rectangle 5"/>
          <p:cNvSpPr>
            <a:spLocks noGrp="1" noChangeArrowheads="1"/>
          </p:cNvSpPr>
          <p:nvPr>
            <p:ph type="body" sz="quarter" idx="3"/>
          </p:nvPr>
        </p:nvSpPr>
        <p:spPr bwMode="auto">
          <a:xfrm>
            <a:off x="926570" y="4410394"/>
            <a:ext cx="5093764" cy="4177348"/>
          </a:xfrm>
          <a:prstGeom prst="rect">
            <a:avLst/>
          </a:prstGeom>
          <a:noFill/>
          <a:ln w="9525">
            <a:noFill/>
            <a:miter lim="800000"/>
            <a:headEnd/>
            <a:tailEnd/>
          </a:ln>
          <a:effectLst/>
        </p:spPr>
        <p:txBody>
          <a:bodyPr vert="horz" wrap="square" lIns="91037" tIns="45519" rIns="91037" bIns="45519"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5127" name="Rectangle 7"/>
          <p:cNvSpPr>
            <a:spLocks noGrp="1" noChangeArrowheads="1"/>
          </p:cNvSpPr>
          <p:nvPr>
            <p:ph type="sldNum" sz="quarter" idx="5"/>
          </p:nvPr>
        </p:nvSpPr>
        <p:spPr bwMode="auto">
          <a:xfrm>
            <a:off x="3935949" y="8819201"/>
            <a:ext cx="3010953" cy="464502"/>
          </a:xfrm>
          <a:prstGeom prst="rect">
            <a:avLst/>
          </a:prstGeom>
          <a:noFill/>
          <a:ln w="9525">
            <a:noFill/>
            <a:miter lim="800000"/>
            <a:headEnd/>
            <a:tailEnd/>
          </a:ln>
          <a:effectLst/>
        </p:spPr>
        <p:txBody>
          <a:bodyPr vert="horz" wrap="square" lIns="91037" tIns="45519" rIns="91037" bIns="45519" numCol="1" anchor="b" anchorCtr="0" compatLnSpc="1">
            <a:prstTxWarp prst="textNoShape">
              <a:avLst/>
            </a:prstTxWarp>
          </a:bodyPr>
          <a:lstStyle>
            <a:lvl1pPr algn="r">
              <a:defRPr/>
            </a:lvl1pPr>
          </a:lstStyle>
          <a:p>
            <a:pPr>
              <a:defRPr/>
            </a:pPr>
            <a:fld id="{F6553521-8552-43F4-BA98-63BEA0876D08}" type="slidenum">
              <a:rPr lang="en-US"/>
              <a:pPr>
                <a:defRPr/>
              </a:pPr>
              <a:t>‹#›</a:t>
            </a:fld>
            <a:endParaRPr lang="en-US"/>
          </a:p>
        </p:txBody>
      </p:sp>
    </p:spTree>
    <p:extLst>
      <p:ext uri="{BB962C8B-B14F-4D97-AF65-F5344CB8AC3E}">
        <p14:creationId xmlns:p14="http://schemas.microsoft.com/office/powerpoint/2010/main" val="316563958"/>
      </p:ext>
    </p:extLst>
  </p:cSld>
  <p:clrMap bg1="lt1" tx1="dk1" bg2="lt2" tx2="dk2" accent1="accent1" accent2="accent2" accent3="accent3" accent4="accent4" accent5="accent5" accent6="accent6" hlink="hlink" folHlink="folHlink"/>
  <p:hf/>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80" name="Rectangle 7"/>
          <p:cNvSpPr>
            <a:spLocks noGrp="1" noChangeArrowheads="1"/>
          </p:cNvSpPr>
          <p:nvPr>
            <p:ph type="sldNum" sz="quarter" idx="5"/>
          </p:nvPr>
        </p:nvSpPr>
        <p:spPr>
          <a:noFill/>
        </p:spPr>
        <p:txBody>
          <a:bodyPr/>
          <a:lstStyle/>
          <a:p>
            <a:fld id="{30194908-DAA9-4CEF-A1DC-303F6E4AB337}" type="slidenum">
              <a:rPr lang="en-US" smtClean="0"/>
              <a:pPr/>
              <a:t>1</a:t>
            </a:fld>
            <a:endParaRPr lang="en-US" smtClean="0"/>
          </a:p>
        </p:txBody>
      </p:sp>
      <p:sp>
        <p:nvSpPr>
          <p:cNvPr id="101381" name="Rectangle 2"/>
          <p:cNvSpPr>
            <a:spLocks noGrp="1" noRot="1" noChangeAspect="1" noChangeArrowheads="1" noTextEdit="1"/>
          </p:cNvSpPr>
          <p:nvPr>
            <p:ph type="sldImg"/>
          </p:nvPr>
        </p:nvSpPr>
        <p:spPr>
          <a:xfrm>
            <a:off x="2043113" y="800100"/>
            <a:ext cx="3054350" cy="2292350"/>
          </a:xfrm>
          <a:ln/>
        </p:spPr>
      </p:sp>
      <p:sp>
        <p:nvSpPr>
          <p:cNvPr id="101382" name="Rectangle 3"/>
          <p:cNvSpPr>
            <a:spLocks noGrp="1" noChangeArrowheads="1"/>
          </p:cNvSpPr>
          <p:nvPr>
            <p:ph type="body" idx="1"/>
          </p:nvPr>
        </p:nvSpPr>
        <p:spPr>
          <a:xfrm>
            <a:off x="453060" y="3579967"/>
            <a:ext cx="6174498" cy="5012529"/>
          </a:xfrm>
          <a:noFill/>
          <a:ln/>
        </p:spPr>
        <p:txBody>
          <a:bodyPr/>
          <a:lstStyle/>
          <a:p>
            <a:pPr marL="227526" indent="-227526" eaLnBrk="1" hangingPunct="1"/>
            <a:endParaRPr lang="en-US" dirty="0" smtClean="0"/>
          </a:p>
        </p:txBody>
      </p:sp>
    </p:spTree>
    <p:extLst>
      <p:ext uri="{BB962C8B-B14F-4D97-AF65-F5344CB8AC3E}">
        <p14:creationId xmlns:p14="http://schemas.microsoft.com/office/powerpoint/2010/main" val="30615218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F6553521-8552-43F4-BA98-63BEA0876D08}" type="slidenum">
              <a:rPr lang="en-US" smtClean="0"/>
              <a:pPr>
                <a:defRPr/>
              </a:pPr>
              <a:t>15</a:t>
            </a:fld>
            <a:endParaRPr lang="en-US"/>
          </a:p>
        </p:txBody>
      </p:sp>
    </p:spTree>
    <p:extLst>
      <p:ext uri="{BB962C8B-B14F-4D97-AF65-F5344CB8AC3E}">
        <p14:creationId xmlns:p14="http://schemas.microsoft.com/office/powerpoint/2010/main" val="12260507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F6553521-8552-43F4-BA98-63BEA0876D08}" type="slidenum">
              <a:rPr lang="en-US" smtClean="0"/>
              <a:pPr>
                <a:defRPr/>
              </a:pPr>
              <a:t>26</a:t>
            </a:fld>
            <a:endParaRPr lang="en-US"/>
          </a:p>
        </p:txBody>
      </p:sp>
    </p:spTree>
    <p:extLst>
      <p:ext uri="{BB962C8B-B14F-4D97-AF65-F5344CB8AC3E}">
        <p14:creationId xmlns:p14="http://schemas.microsoft.com/office/powerpoint/2010/main" val="31431812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4" name="Rectangle 7"/>
          <p:cNvSpPr>
            <a:spLocks noGrp="1" noChangeArrowheads="1"/>
          </p:cNvSpPr>
          <p:nvPr>
            <p:ph type="sldNum" sz="quarter" idx="5"/>
          </p:nvPr>
        </p:nvSpPr>
        <p:spPr>
          <a:noFill/>
        </p:spPr>
        <p:txBody>
          <a:bodyPr/>
          <a:lstStyle/>
          <a:p>
            <a:fld id="{4E7BF84F-B150-493B-BD7F-C6D81D5DDFFE}" type="slidenum">
              <a:rPr lang="en-US" smtClean="0"/>
              <a:pPr/>
              <a:t>2</a:t>
            </a:fld>
            <a:endParaRPr lang="en-US" smtClean="0"/>
          </a:p>
        </p:txBody>
      </p:sp>
      <p:sp>
        <p:nvSpPr>
          <p:cNvPr id="102405" name="Rectangle 2"/>
          <p:cNvSpPr>
            <a:spLocks noGrp="1" noRot="1" noChangeAspect="1" noChangeArrowheads="1" noTextEdit="1"/>
          </p:cNvSpPr>
          <p:nvPr>
            <p:ph type="sldImg"/>
          </p:nvPr>
        </p:nvSpPr>
        <p:spPr>
          <a:ln/>
        </p:spPr>
      </p:sp>
      <p:sp>
        <p:nvSpPr>
          <p:cNvPr id="102406" name="Rectangle 3"/>
          <p:cNvSpPr>
            <a:spLocks noGrp="1" noChangeArrowheads="1"/>
          </p:cNvSpPr>
          <p:nvPr>
            <p:ph type="body" idx="1"/>
          </p:nvPr>
        </p:nvSpPr>
        <p:spPr>
          <a:xfrm>
            <a:off x="302039" y="4413565"/>
            <a:ext cx="6342822" cy="4873308"/>
          </a:xfrm>
          <a:noFill/>
          <a:ln/>
        </p:spPr>
        <p:txBody>
          <a:bodyPr/>
          <a:lstStyle/>
          <a:p>
            <a:pPr marL="227526" indent="-227526" eaLnBrk="1" hangingPunct="1"/>
            <a:endParaRPr lang="en-US" sz="1600" b="0" dirty="0"/>
          </a:p>
        </p:txBody>
      </p:sp>
    </p:spTree>
    <p:extLst>
      <p:ext uri="{BB962C8B-B14F-4D97-AF65-F5344CB8AC3E}">
        <p14:creationId xmlns:p14="http://schemas.microsoft.com/office/powerpoint/2010/main" val="5561989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F6553521-8552-43F4-BA98-63BEA0876D08}" type="slidenum">
              <a:rPr lang="en-US" smtClean="0"/>
              <a:pPr>
                <a:defRPr/>
              </a:pPr>
              <a:t>3</a:t>
            </a:fld>
            <a:endParaRPr lang="en-US"/>
          </a:p>
        </p:txBody>
      </p:sp>
    </p:spTree>
    <p:extLst>
      <p:ext uri="{BB962C8B-B14F-4D97-AF65-F5344CB8AC3E}">
        <p14:creationId xmlns:p14="http://schemas.microsoft.com/office/powerpoint/2010/main" val="22075831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F6553521-8552-43F4-BA98-63BEA0876D08}" type="slidenum">
              <a:rPr lang="en-US" smtClean="0"/>
              <a:pPr>
                <a:defRPr/>
              </a:pPr>
              <a:t>6</a:t>
            </a:fld>
            <a:endParaRPr lang="en-US"/>
          </a:p>
        </p:txBody>
      </p:sp>
    </p:spTree>
    <p:extLst>
      <p:ext uri="{BB962C8B-B14F-4D97-AF65-F5344CB8AC3E}">
        <p14:creationId xmlns:p14="http://schemas.microsoft.com/office/powerpoint/2010/main" val="7603539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F6553521-8552-43F4-BA98-63BEA0876D08}" type="slidenum">
              <a:rPr lang="en-US" smtClean="0"/>
              <a:pPr>
                <a:defRPr/>
              </a:pPr>
              <a:t>7</a:t>
            </a:fld>
            <a:endParaRPr lang="en-US"/>
          </a:p>
        </p:txBody>
      </p:sp>
    </p:spTree>
    <p:extLst>
      <p:ext uri="{BB962C8B-B14F-4D97-AF65-F5344CB8AC3E}">
        <p14:creationId xmlns:p14="http://schemas.microsoft.com/office/powerpoint/2010/main" val="21532324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F6553521-8552-43F4-BA98-63BEA0876D08}" type="slidenum">
              <a:rPr lang="en-US" smtClean="0"/>
              <a:pPr>
                <a:defRPr/>
              </a:pPr>
              <a:t>11</a:t>
            </a:fld>
            <a:endParaRPr lang="en-US"/>
          </a:p>
        </p:txBody>
      </p:sp>
    </p:spTree>
    <p:extLst>
      <p:ext uri="{BB962C8B-B14F-4D97-AF65-F5344CB8AC3E}">
        <p14:creationId xmlns:p14="http://schemas.microsoft.com/office/powerpoint/2010/main" val="38096007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F6553521-8552-43F4-BA98-63BEA0876D08}" type="slidenum">
              <a:rPr lang="en-US" smtClean="0"/>
              <a:pPr>
                <a:defRPr/>
              </a:pPr>
              <a:t>12</a:t>
            </a:fld>
            <a:endParaRPr lang="en-US"/>
          </a:p>
        </p:txBody>
      </p:sp>
    </p:spTree>
    <p:extLst>
      <p:ext uri="{BB962C8B-B14F-4D97-AF65-F5344CB8AC3E}">
        <p14:creationId xmlns:p14="http://schemas.microsoft.com/office/powerpoint/2010/main" val="30822674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F6553521-8552-43F4-BA98-63BEA0876D08}" type="slidenum">
              <a:rPr lang="en-US" smtClean="0"/>
              <a:pPr>
                <a:defRPr/>
              </a:pPr>
              <a:t>13</a:t>
            </a:fld>
            <a:endParaRPr lang="en-US"/>
          </a:p>
        </p:txBody>
      </p:sp>
    </p:spTree>
    <p:extLst>
      <p:ext uri="{BB962C8B-B14F-4D97-AF65-F5344CB8AC3E}">
        <p14:creationId xmlns:p14="http://schemas.microsoft.com/office/powerpoint/2010/main" val="551950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F6553521-8552-43F4-BA98-63BEA0876D08}" type="slidenum">
              <a:rPr lang="en-US" smtClean="0"/>
              <a:pPr>
                <a:defRPr/>
              </a:pPr>
              <a:t>14</a:t>
            </a:fld>
            <a:endParaRPr lang="en-US"/>
          </a:p>
        </p:txBody>
      </p:sp>
    </p:spTree>
    <p:extLst>
      <p:ext uri="{BB962C8B-B14F-4D97-AF65-F5344CB8AC3E}">
        <p14:creationId xmlns:p14="http://schemas.microsoft.com/office/powerpoint/2010/main" val="2954864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3609551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3" name="AutoShape 1031"/>
          <p:cNvSpPr>
            <a:spLocks noChangeArrowheads="1"/>
          </p:cNvSpPr>
          <p:nvPr userDrawn="1"/>
        </p:nvSpPr>
        <p:spPr bwMode="auto">
          <a:xfrm>
            <a:off x="914400" y="1905000"/>
            <a:ext cx="1214438" cy="762000"/>
          </a:xfrm>
          <a:prstGeom prst="ellipseRibbon">
            <a:avLst>
              <a:gd name="adj1" fmla="val 25000"/>
              <a:gd name="adj2" fmla="val 50000"/>
              <a:gd name="adj3" fmla="val 12500"/>
            </a:avLst>
          </a:prstGeom>
          <a:noFill/>
          <a:ln w="9525">
            <a:noFill/>
            <a:round/>
            <a:headEnd/>
            <a:tailEnd/>
          </a:ln>
          <a:effectLst/>
        </p:spPr>
        <p:txBody>
          <a:bodyPr wrap="none" anchor="ctr"/>
          <a:lstStyle/>
          <a:p>
            <a:pPr>
              <a:defRPr/>
            </a:pPr>
            <a:endParaRPr lang="en-US"/>
          </a:p>
        </p:txBody>
      </p:sp>
      <p:sp>
        <p:nvSpPr>
          <p:cNvPr id="4" name="AutoShape 1032"/>
          <p:cNvSpPr>
            <a:spLocks noChangeArrowheads="1"/>
          </p:cNvSpPr>
          <p:nvPr userDrawn="1"/>
        </p:nvSpPr>
        <p:spPr bwMode="auto">
          <a:xfrm>
            <a:off x="304800" y="1600200"/>
            <a:ext cx="2438400" cy="838200"/>
          </a:xfrm>
          <a:prstGeom prst="ellipseRibbon">
            <a:avLst>
              <a:gd name="adj1" fmla="val 25000"/>
              <a:gd name="adj2" fmla="val 63935"/>
              <a:gd name="adj3" fmla="val 12500"/>
            </a:avLst>
          </a:prstGeom>
          <a:noFill/>
          <a:ln w="9525">
            <a:noFill/>
            <a:round/>
            <a:headEnd/>
            <a:tailEnd/>
          </a:ln>
          <a:effectLst/>
        </p:spPr>
        <p:txBody>
          <a:bodyPr wrap="none" anchor="ctr"/>
          <a:lstStyle/>
          <a:p>
            <a:pPr>
              <a:defRPr/>
            </a:pPr>
            <a:endParaRPr lang="en-US"/>
          </a:p>
        </p:txBody>
      </p:sp>
      <p:sp>
        <p:nvSpPr>
          <p:cNvPr id="19469" name="Rectangle 1037"/>
          <p:cNvSpPr>
            <a:spLocks noGrp="1" noChangeArrowheads="1"/>
          </p:cNvSpPr>
          <p:nvPr>
            <p:ph type="ctrTitle" sz="quarter"/>
          </p:nvPr>
        </p:nvSpPr>
        <p:spPr>
          <a:xfrm>
            <a:off x="685800" y="2657475"/>
            <a:ext cx="7772400" cy="1143000"/>
          </a:xfrm>
        </p:spPr>
        <p:txBody>
          <a:bodyPr/>
          <a:lstStyle>
            <a:lvl1pPr>
              <a:defRPr sz="4400"/>
            </a:lvl1pPr>
          </a:lstStyle>
          <a:p>
            <a:r>
              <a:rPr lang="en-US"/>
              <a:t>TITLE</a:t>
            </a:r>
          </a:p>
        </p:txBody>
      </p:sp>
      <p:sp>
        <p:nvSpPr>
          <p:cNvPr id="6" name="Rectangle 1038"/>
          <p:cNvSpPr>
            <a:spLocks noGrp="1" noChangeArrowheads="1"/>
          </p:cNvSpPr>
          <p:nvPr>
            <p:ph type="ftr" sz="quarter" idx="10"/>
          </p:nvPr>
        </p:nvSpPr>
        <p:spPr>
          <a:xfrm>
            <a:off x="2976563" y="6248400"/>
            <a:ext cx="3200400" cy="457200"/>
          </a:xfrm>
          <a:prstGeom prst="rect">
            <a:avLst/>
          </a:prstGeom>
        </p:spPr>
        <p:txBody>
          <a:bodyPr/>
          <a:lstStyle>
            <a:lvl1pPr>
              <a:defRPr sz="2800">
                <a:solidFill>
                  <a:srgbClr val="00FF00"/>
                </a:solidFill>
                <a:latin typeface="+mn-lt"/>
              </a:defRPr>
            </a:lvl1pPr>
          </a:lstStyle>
          <a:p>
            <a:pPr>
              <a:defRPr/>
            </a:pPr>
            <a:endParaRPr lang="en-US"/>
          </a:p>
        </p:txBody>
      </p:sp>
      <p:sp>
        <p:nvSpPr>
          <p:cNvPr id="7" name="Rectangle 1039"/>
          <p:cNvSpPr>
            <a:spLocks noGrp="1" noChangeArrowheads="1"/>
          </p:cNvSpPr>
          <p:nvPr>
            <p:ph type="sldNum" sz="quarter" idx="11"/>
          </p:nvPr>
        </p:nvSpPr>
        <p:spPr>
          <a:xfrm>
            <a:off x="6553200" y="6248400"/>
            <a:ext cx="1905000" cy="457200"/>
          </a:xfrm>
          <a:prstGeom prst="rect">
            <a:avLst/>
          </a:prstGeom>
        </p:spPr>
        <p:txBody>
          <a:bodyPr/>
          <a:lstStyle>
            <a:lvl1pPr>
              <a:defRPr/>
            </a:lvl1pPr>
          </a:lstStyle>
          <a:p>
            <a:pPr>
              <a:defRPr/>
            </a:pPr>
            <a:fld id="{38349274-21D8-4136-BCBC-B1D19FD46C09}" type="slidenum">
              <a:rPr lang="en-US"/>
              <a:pPr>
                <a:defRPr/>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grpSp>
        <p:nvGrpSpPr>
          <p:cNvPr id="2" name="Group 55"/>
          <p:cNvGrpSpPr>
            <a:grpSpLocks/>
          </p:cNvGrpSpPr>
          <p:nvPr/>
        </p:nvGrpSpPr>
        <p:grpSpPr bwMode="auto">
          <a:xfrm>
            <a:off x="304800" y="865189"/>
            <a:ext cx="8335963" cy="125412"/>
            <a:chOff x="0" y="534"/>
            <a:chExt cx="5443" cy="85"/>
          </a:xfrm>
          <a:solidFill>
            <a:schemeClr val="accent6">
              <a:lumMod val="50000"/>
            </a:schemeClr>
          </a:solidFill>
        </p:grpSpPr>
        <p:sp>
          <p:nvSpPr>
            <p:cNvPr id="1080" name="Rectangle 56"/>
            <p:cNvSpPr>
              <a:spLocks noChangeArrowheads="1"/>
            </p:cNvSpPr>
            <p:nvPr/>
          </p:nvSpPr>
          <p:spPr bwMode="auto">
            <a:xfrm>
              <a:off x="3739" y="534"/>
              <a:ext cx="247" cy="85"/>
            </a:xfrm>
            <a:prstGeom prst="rect">
              <a:avLst/>
            </a:prstGeom>
            <a:grpFill/>
            <a:ln w="12700">
              <a:noFill/>
              <a:miter lim="800000"/>
              <a:headEnd/>
              <a:tailEnd/>
            </a:ln>
            <a:effectLst/>
          </p:spPr>
          <p:txBody>
            <a:bodyPr wrap="none" anchor="ctr"/>
            <a:lstStyle/>
            <a:p>
              <a:pPr>
                <a:defRPr/>
              </a:pPr>
              <a:endParaRPr lang="en-US" sz="800" b="1" dirty="0">
                <a:solidFill>
                  <a:srgbClr val="000000"/>
                </a:solidFill>
                <a:latin typeface="Arial"/>
                <a:cs typeface="Arial" charset="0"/>
              </a:endParaRPr>
            </a:p>
          </p:txBody>
        </p:sp>
        <p:sp>
          <p:nvSpPr>
            <p:cNvPr id="1081" name="Rectangle 57"/>
            <p:cNvSpPr>
              <a:spLocks noChangeArrowheads="1"/>
            </p:cNvSpPr>
            <p:nvPr/>
          </p:nvSpPr>
          <p:spPr bwMode="auto">
            <a:xfrm>
              <a:off x="4012" y="534"/>
              <a:ext cx="221" cy="85"/>
            </a:xfrm>
            <a:prstGeom prst="rect">
              <a:avLst/>
            </a:prstGeom>
            <a:grpFill/>
            <a:ln w="12700">
              <a:noFill/>
              <a:miter lim="800000"/>
              <a:headEnd/>
              <a:tailEnd/>
            </a:ln>
            <a:effectLst/>
          </p:spPr>
          <p:txBody>
            <a:bodyPr wrap="none" anchor="ctr"/>
            <a:lstStyle/>
            <a:p>
              <a:pPr>
                <a:defRPr/>
              </a:pPr>
              <a:endParaRPr lang="en-US" sz="800" b="1" dirty="0">
                <a:solidFill>
                  <a:srgbClr val="000000"/>
                </a:solidFill>
                <a:latin typeface="Arial"/>
                <a:cs typeface="Arial" charset="0"/>
              </a:endParaRPr>
            </a:p>
          </p:txBody>
        </p:sp>
        <p:sp>
          <p:nvSpPr>
            <p:cNvPr id="1082" name="Rectangle 58"/>
            <p:cNvSpPr>
              <a:spLocks noChangeArrowheads="1"/>
            </p:cNvSpPr>
            <p:nvPr/>
          </p:nvSpPr>
          <p:spPr bwMode="auto">
            <a:xfrm>
              <a:off x="4260" y="534"/>
              <a:ext cx="197" cy="85"/>
            </a:xfrm>
            <a:prstGeom prst="rect">
              <a:avLst/>
            </a:prstGeom>
            <a:grpFill/>
            <a:ln w="12700">
              <a:noFill/>
              <a:miter lim="800000"/>
              <a:headEnd/>
              <a:tailEnd/>
            </a:ln>
            <a:effectLst/>
          </p:spPr>
          <p:txBody>
            <a:bodyPr wrap="none" anchor="ctr"/>
            <a:lstStyle/>
            <a:p>
              <a:pPr>
                <a:defRPr/>
              </a:pPr>
              <a:endParaRPr lang="en-US" sz="800" b="1" dirty="0">
                <a:solidFill>
                  <a:srgbClr val="000000"/>
                </a:solidFill>
                <a:latin typeface="Arial"/>
                <a:cs typeface="Arial" charset="0"/>
              </a:endParaRPr>
            </a:p>
          </p:txBody>
        </p:sp>
        <p:sp>
          <p:nvSpPr>
            <p:cNvPr id="1083" name="Rectangle 59"/>
            <p:cNvSpPr>
              <a:spLocks noChangeArrowheads="1"/>
            </p:cNvSpPr>
            <p:nvPr/>
          </p:nvSpPr>
          <p:spPr bwMode="auto">
            <a:xfrm>
              <a:off x="4484" y="534"/>
              <a:ext cx="174" cy="85"/>
            </a:xfrm>
            <a:prstGeom prst="rect">
              <a:avLst/>
            </a:prstGeom>
            <a:grpFill/>
            <a:ln w="12700">
              <a:noFill/>
              <a:miter lim="800000"/>
              <a:headEnd/>
              <a:tailEnd/>
            </a:ln>
            <a:effectLst/>
          </p:spPr>
          <p:txBody>
            <a:bodyPr wrap="none" anchor="ctr"/>
            <a:lstStyle/>
            <a:p>
              <a:pPr>
                <a:defRPr/>
              </a:pPr>
              <a:endParaRPr lang="en-US" sz="800" b="1" dirty="0">
                <a:solidFill>
                  <a:srgbClr val="000000"/>
                </a:solidFill>
                <a:latin typeface="Arial"/>
                <a:cs typeface="Arial" charset="0"/>
              </a:endParaRPr>
            </a:p>
          </p:txBody>
        </p:sp>
        <p:sp>
          <p:nvSpPr>
            <p:cNvPr id="1084" name="Rectangle 60"/>
            <p:cNvSpPr>
              <a:spLocks noChangeArrowheads="1"/>
            </p:cNvSpPr>
            <p:nvPr/>
          </p:nvSpPr>
          <p:spPr bwMode="auto">
            <a:xfrm>
              <a:off x="4684" y="534"/>
              <a:ext cx="150" cy="85"/>
            </a:xfrm>
            <a:prstGeom prst="rect">
              <a:avLst/>
            </a:prstGeom>
            <a:grpFill/>
            <a:ln w="12700">
              <a:noFill/>
              <a:miter lim="800000"/>
              <a:headEnd/>
              <a:tailEnd/>
            </a:ln>
            <a:effectLst/>
          </p:spPr>
          <p:txBody>
            <a:bodyPr wrap="none" anchor="ctr"/>
            <a:lstStyle/>
            <a:p>
              <a:pPr>
                <a:defRPr/>
              </a:pPr>
              <a:endParaRPr lang="en-US" sz="800" b="1" dirty="0">
                <a:solidFill>
                  <a:srgbClr val="000000"/>
                </a:solidFill>
                <a:latin typeface="Arial"/>
                <a:cs typeface="Arial" charset="0"/>
              </a:endParaRPr>
            </a:p>
          </p:txBody>
        </p:sp>
        <p:sp>
          <p:nvSpPr>
            <p:cNvPr id="1085" name="Rectangle 61"/>
            <p:cNvSpPr>
              <a:spLocks noChangeArrowheads="1"/>
            </p:cNvSpPr>
            <p:nvPr/>
          </p:nvSpPr>
          <p:spPr bwMode="auto">
            <a:xfrm>
              <a:off x="4859" y="534"/>
              <a:ext cx="127" cy="85"/>
            </a:xfrm>
            <a:prstGeom prst="rect">
              <a:avLst/>
            </a:prstGeom>
            <a:grpFill/>
            <a:ln w="12700">
              <a:noFill/>
              <a:miter lim="800000"/>
              <a:headEnd/>
              <a:tailEnd/>
            </a:ln>
            <a:effectLst/>
          </p:spPr>
          <p:txBody>
            <a:bodyPr wrap="none" anchor="ctr"/>
            <a:lstStyle/>
            <a:p>
              <a:pPr>
                <a:defRPr/>
              </a:pPr>
              <a:endParaRPr lang="en-US" sz="800" b="1" dirty="0">
                <a:solidFill>
                  <a:srgbClr val="000000"/>
                </a:solidFill>
                <a:latin typeface="Arial"/>
                <a:cs typeface="Arial" charset="0"/>
              </a:endParaRPr>
            </a:p>
          </p:txBody>
        </p:sp>
        <p:sp>
          <p:nvSpPr>
            <p:cNvPr id="1086" name="Rectangle 62"/>
            <p:cNvSpPr>
              <a:spLocks noChangeArrowheads="1"/>
            </p:cNvSpPr>
            <p:nvPr/>
          </p:nvSpPr>
          <p:spPr bwMode="auto">
            <a:xfrm>
              <a:off x="0" y="534"/>
              <a:ext cx="3711" cy="85"/>
            </a:xfrm>
            <a:prstGeom prst="rect">
              <a:avLst/>
            </a:prstGeom>
            <a:grpFill/>
            <a:ln w="12700">
              <a:noFill/>
              <a:miter lim="800000"/>
              <a:headEnd/>
              <a:tailEnd/>
            </a:ln>
            <a:effectLst/>
          </p:spPr>
          <p:txBody>
            <a:bodyPr wrap="none" anchor="ctr"/>
            <a:lstStyle/>
            <a:p>
              <a:pPr>
                <a:defRPr/>
              </a:pPr>
              <a:endParaRPr lang="en-US" sz="800" b="1" dirty="0">
                <a:solidFill>
                  <a:srgbClr val="000000"/>
                </a:solidFill>
                <a:latin typeface="Arial"/>
                <a:cs typeface="Arial" charset="0"/>
              </a:endParaRPr>
            </a:p>
          </p:txBody>
        </p:sp>
        <p:sp>
          <p:nvSpPr>
            <p:cNvPr id="1087" name="Rectangle 63"/>
            <p:cNvSpPr>
              <a:spLocks noChangeArrowheads="1"/>
            </p:cNvSpPr>
            <p:nvPr/>
          </p:nvSpPr>
          <p:spPr bwMode="auto">
            <a:xfrm>
              <a:off x="5350" y="534"/>
              <a:ext cx="45" cy="85"/>
            </a:xfrm>
            <a:prstGeom prst="rect">
              <a:avLst/>
            </a:prstGeom>
            <a:grpFill/>
            <a:ln w="12700">
              <a:noFill/>
              <a:miter lim="800000"/>
              <a:headEnd/>
              <a:tailEnd/>
            </a:ln>
            <a:effectLst/>
          </p:spPr>
          <p:txBody>
            <a:bodyPr wrap="none" anchor="ctr"/>
            <a:lstStyle/>
            <a:p>
              <a:pPr>
                <a:defRPr/>
              </a:pPr>
              <a:endParaRPr lang="en-US" sz="800" b="1" dirty="0">
                <a:solidFill>
                  <a:srgbClr val="000000"/>
                </a:solidFill>
                <a:latin typeface="Arial"/>
                <a:cs typeface="Arial" charset="0"/>
              </a:endParaRPr>
            </a:p>
          </p:txBody>
        </p:sp>
        <p:sp>
          <p:nvSpPr>
            <p:cNvPr id="1088" name="Rectangle 64"/>
            <p:cNvSpPr>
              <a:spLocks noChangeArrowheads="1"/>
            </p:cNvSpPr>
            <p:nvPr/>
          </p:nvSpPr>
          <p:spPr bwMode="auto">
            <a:xfrm>
              <a:off x="5254" y="534"/>
              <a:ext cx="70" cy="85"/>
            </a:xfrm>
            <a:prstGeom prst="rect">
              <a:avLst/>
            </a:prstGeom>
            <a:grpFill/>
            <a:ln w="12700">
              <a:noFill/>
              <a:miter lim="800000"/>
              <a:headEnd/>
              <a:tailEnd/>
            </a:ln>
            <a:effectLst/>
          </p:spPr>
          <p:txBody>
            <a:bodyPr wrap="none" anchor="ctr"/>
            <a:lstStyle/>
            <a:p>
              <a:pPr>
                <a:defRPr/>
              </a:pPr>
              <a:endParaRPr lang="en-US" sz="800" b="1" dirty="0">
                <a:solidFill>
                  <a:srgbClr val="000000"/>
                </a:solidFill>
                <a:latin typeface="Arial"/>
                <a:cs typeface="Arial" charset="0"/>
              </a:endParaRPr>
            </a:p>
          </p:txBody>
        </p:sp>
        <p:sp>
          <p:nvSpPr>
            <p:cNvPr id="1089" name="Rectangle 65"/>
            <p:cNvSpPr>
              <a:spLocks noChangeArrowheads="1"/>
            </p:cNvSpPr>
            <p:nvPr/>
          </p:nvSpPr>
          <p:spPr bwMode="auto">
            <a:xfrm>
              <a:off x="5139" y="534"/>
              <a:ext cx="91" cy="85"/>
            </a:xfrm>
            <a:prstGeom prst="rect">
              <a:avLst/>
            </a:prstGeom>
            <a:grpFill/>
            <a:ln w="12700">
              <a:noFill/>
              <a:miter lim="800000"/>
              <a:headEnd/>
              <a:tailEnd/>
            </a:ln>
            <a:effectLst/>
          </p:spPr>
          <p:txBody>
            <a:bodyPr wrap="none" anchor="ctr"/>
            <a:lstStyle/>
            <a:p>
              <a:pPr>
                <a:defRPr/>
              </a:pPr>
              <a:endParaRPr lang="en-US" sz="800" b="1" dirty="0">
                <a:solidFill>
                  <a:srgbClr val="000000"/>
                </a:solidFill>
                <a:latin typeface="Arial"/>
                <a:cs typeface="Arial" charset="0"/>
              </a:endParaRPr>
            </a:p>
          </p:txBody>
        </p:sp>
        <p:sp>
          <p:nvSpPr>
            <p:cNvPr id="1090" name="Rectangle 66"/>
            <p:cNvSpPr>
              <a:spLocks noChangeArrowheads="1"/>
            </p:cNvSpPr>
            <p:nvPr/>
          </p:nvSpPr>
          <p:spPr bwMode="auto">
            <a:xfrm>
              <a:off x="5011" y="534"/>
              <a:ext cx="102" cy="85"/>
            </a:xfrm>
            <a:prstGeom prst="rect">
              <a:avLst/>
            </a:prstGeom>
            <a:grpFill/>
            <a:ln w="12700">
              <a:noFill/>
              <a:miter lim="800000"/>
              <a:headEnd/>
              <a:tailEnd/>
            </a:ln>
            <a:effectLst/>
          </p:spPr>
          <p:txBody>
            <a:bodyPr wrap="none" anchor="ctr"/>
            <a:lstStyle/>
            <a:p>
              <a:pPr>
                <a:defRPr/>
              </a:pPr>
              <a:endParaRPr lang="en-US" sz="800" b="1" dirty="0">
                <a:solidFill>
                  <a:srgbClr val="000000"/>
                </a:solidFill>
                <a:latin typeface="Arial"/>
                <a:cs typeface="Arial" charset="0"/>
              </a:endParaRPr>
            </a:p>
          </p:txBody>
        </p:sp>
        <p:sp>
          <p:nvSpPr>
            <p:cNvPr id="1091" name="Rectangle 67"/>
            <p:cNvSpPr>
              <a:spLocks noChangeArrowheads="1"/>
            </p:cNvSpPr>
            <p:nvPr/>
          </p:nvSpPr>
          <p:spPr bwMode="auto">
            <a:xfrm>
              <a:off x="5420" y="534"/>
              <a:ext cx="23" cy="85"/>
            </a:xfrm>
            <a:prstGeom prst="rect">
              <a:avLst/>
            </a:prstGeom>
            <a:grpFill/>
            <a:ln w="12700">
              <a:noFill/>
              <a:miter lim="800000"/>
              <a:headEnd/>
              <a:tailEnd/>
            </a:ln>
            <a:effectLst/>
          </p:spPr>
          <p:txBody>
            <a:bodyPr wrap="none" anchor="ctr"/>
            <a:lstStyle/>
            <a:p>
              <a:pPr>
                <a:defRPr/>
              </a:pPr>
              <a:endParaRPr lang="en-US" sz="800" b="1" dirty="0">
                <a:solidFill>
                  <a:srgbClr val="000000"/>
                </a:solidFill>
                <a:latin typeface="Arial"/>
                <a:cs typeface="Arial" charset="0"/>
              </a:endParaRPr>
            </a:p>
          </p:txBody>
        </p:sp>
      </p:grpSp>
      <p:sp>
        <p:nvSpPr>
          <p:cNvPr id="3075" name="Rectangle 22"/>
          <p:cNvSpPr>
            <a:spLocks noGrp="1" noChangeArrowheads="1"/>
          </p:cNvSpPr>
          <p:nvPr>
            <p:ph type="title"/>
          </p:nvPr>
        </p:nvSpPr>
        <p:spPr bwMode="auto">
          <a:xfrm>
            <a:off x="1524000" y="319088"/>
            <a:ext cx="6248400" cy="539750"/>
          </a:xfrm>
          <a:prstGeom prst="rect">
            <a:avLst/>
          </a:prstGeom>
          <a:noFill/>
          <a:ln w="12700">
            <a:noFill/>
            <a:miter lim="800000"/>
            <a:headEnd/>
            <a:tailEnd/>
          </a:ln>
        </p:spPr>
        <p:txBody>
          <a:bodyPr vert="horz" wrap="square" lIns="85725" tIns="39688" rIns="85725" bIns="39688" numCol="1" anchor="b" anchorCtr="0" compatLnSpc="1">
            <a:prstTxWarp prst="textNoShape">
              <a:avLst/>
            </a:prstTxWarp>
          </a:bodyPr>
          <a:lstStyle/>
          <a:p>
            <a:pPr lvl="0"/>
            <a:r>
              <a:rPr lang="en-US" smtClean="0"/>
              <a:t>Click to Edit Master Title Style:</a:t>
            </a:r>
            <a:br>
              <a:rPr lang="en-US" smtClean="0"/>
            </a:br>
            <a:r>
              <a:rPr lang="en-US" smtClean="0"/>
              <a:t>Multiple Lines</a:t>
            </a:r>
          </a:p>
        </p:txBody>
      </p:sp>
      <p:sp>
        <p:nvSpPr>
          <p:cNvPr id="3076" name="Rectangle 23"/>
          <p:cNvSpPr>
            <a:spLocks noGrp="1" noChangeArrowheads="1"/>
          </p:cNvSpPr>
          <p:nvPr>
            <p:ph type="body" idx="1"/>
          </p:nvPr>
        </p:nvSpPr>
        <p:spPr bwMode="auto">
          <a:xfrm>
            <a:off x="554038" y="1295400"/>
            <a:ext cx="8294687" cy="4725988"/>
          </a:xfrm>
          <a:prstGeom prst="rect">
            <a:avLst/>
          </a:prstGeom>
          <a:noFill/>
          <a:ln w="12700">
            <a:noFill/>
            <a:miter lim="800000"/>
            <a:headEnd/>
            <a:tailEnd/>
          </a:ln>
        </p:spPr>
        <p:txBody>
          <a:bodyPr vert="horz" wrap="square" lIns="85725" tIns="39688" rIns="85725" bIns="39688"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pic>
        <p:nvPicPr>
          <p:cNvPr id="3078" name="Picture 10" descr="AFSPC.png"/>
          <p:cNvPicPr>
            <a:picLocks noChangeAspect="1"/>
          </p:cNvPicPr>
          <p:nvPr/>
        </p:nvPicPr>
        <p:blipFill>
          <a:blip r:embed="rId4" cstate="email">
            <a:extLst>
              <a:ext uri="{28A0092B-C50C-407E-A947-70E740481C1C}">
                <a14:useLocalDpi xmlns:a14="http://schemas.microsoft.com/office/drawing/2010/main"/>
              </a:ext>
            </a:extLst>
          </a:blip>
          <a:srcRect/>
          <a:stretch>
            <a:fillRect/>
          </a:stretch>
        </p:blipFill>
        <p:spPr bwMode="auto">
          <a:xfrm>
            <a:off x="0" y="0"/>
            <a:ext cx="1295400" cy="1328738"/>
          </a:xfrm>
          <a:prstGeom prst="rect">
            <a:avLst/>
          </a:prstGeom>
          <a:noFill/>
          <a:ln w="9525">
            <a:noFill/>
            <a:miter lim="800000"/>
            <a:headEnd/>
            <a:tailEnd/>
          </a:ln>
        </p:spPr>
      </p:pic>
      <p:pic>
        <p:nvPicPr>
          <p:cNvPr id="3" name="Picture 2"/>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7886955" y="46724"/>
            <a:ext cx="1262566" cy="1248676"/>
          </a:xfrm>
          <a:prstGeom prst="rect">
            <a:avLst/>
          </a:prstGeom>
        </p:spPr>
      </p:pic>
    </p:spTree>
    <p:extLst>
      <p:ext uri="{BB962C8B-B14F-4D97-AF65-F5344CB8AC3E}">
        <p14:creationId xmlns:p14="http://schemas.microsoft.com/office/powerpoint/2010/main" val="1434452779"/>
      </p:ext>
    </p:extLst>
  </p:cSld>
  <p:clrMap bg1="dk2" tx1="lt1" bg2="dk1" tx2="lt2" accent1="accent1" accent2="accent2" accent3="accent3" accent4="accent4" accent5="accent5" accent6="accent6" hlink="hlink" folHlink="folHlink"/>
  <p:sldLayoutIdLst>
    <p:sldLayoutId id="2147483799" r:id="rId1"/>
    <p:sldLayoutId id="2147483810" r:id="rId2"/>
  </p:sldLayoutIdLst>
  <p:txStyles>
    <p:titleStyle>
      <a:lvl1pPr algn="r" rtl="0" eaLnBrk="0" fontAlgn="base" hangingPunct="0">
        <a:lnSpc>
          <a:spcPct val="70000"/>
        </a:lnSpc>
        <a:spcBef>
          <a:spcPct val="0"/>
        </a:spcBef>
        <a:spcAft>
          <a:spcPct val="0"/>
        </a:spcAft>
        <a:defRPr sz="3000" b="1" i="1">
          <a:solidFill>
            <a:schemeClr val="bg1"/>
          </a:solidFill>
          <a:latin typeface="+mj-lt"/>
          <a:ea typeface="+mj-ea"/>
          <a:cs typeface="+mj-cs"/>
        </a:defRPr>
      </a:lvl1pPr>
      <a:lvl2pPr algn="r" rtl="0" eaLnBrk="0" fontAlgn="base" hangingPunct="0">
        <a:lnSpc>
          <a:spcPct val="70000"/>
        </a:lnSpc>
        <a:spcBef>
          <a:spcPct val="0"/>
        </a:spcBef>
        <a:spcAft>
          <a:spcPct val="0"/>
        </a:spcAft>
        <a:defRPr sz="3000" b="1" i="1">
          <a:solidFill>
            <a:schemeClr val="bg1"/>
          </a:solidFill>
          <a:latin typeface="Arial" charset="0"/>
        </a:defRPr>
      </a:lvl2pPr>
      <a:lvl3pPr algn="r" rtl="0" eaLnBrk="0" fontAlgn="base" hangingPunct="0">
        <a:lnSpc>
          <a:spcPct val="70000"/>
        </a:lnSpc>
        <a:spcBef>
          <a:spcPct val="0"/>
        </a:spcBef>
        <a:spcAft>
          <a:spcPct val="0"/>
        </a:spcAft>
        <a:defRPr sz="3000" b="1" i="1">
          <a:solidFill>
            <a:schemeClr val="bg1"/>
          </a:solidFill>
          <a:latin typeface="Arial" charset="0"/>
        </a:defRPr>
      </a:lvl3pPr>
      <a:lvl4pPr algn="r" rtl="0" eaLnBrk="0" fontAlgn="base" hangingPunct="0">
        <a:lnSpc>
          <a:spcPct val="70000"/>
        </a:lnSpc>
        <a:spcBef>
          <a:spcPct val="0"/>
        </a:spcBef>
        <a:spcAft>
          <a:spcPct val="0"/>
        </a:spcAft>
        <a:defRPr sz="3000" b="1" i="1">
          <a:solidFill>
            <a:schemeClr val="bg1"/>
          </a:solidFill>
          <a:latin typeface="Arial" charset="0"/>
        </a:defRPr>
      </a:lvl4pPr>
      <a:lvl5pPr algn="r" rtl="0" eaLnBrk="0" fontAlgn="base" hangingPunct="0">
        <a:lnSpc>
          <a:spcPct val="70000"/>
        </a:lnSpc>
        <a:spcBef>
          <a:spcPct val="0"/>
        </a:spcBef>
        <a:spcAft>
          <a:spcPct val="0"/>
        </a:spcAft>
        <a:defRPr sz="3000" b="1" i="1">
          <a:solidFill>
            <a:schemeClr val="bg1"/>
          </a:solidFill>
          <a:latin typeface="Arial" charset="0"/>
        </a:defRPr>
      </a:lvl5pPr>
      <a:lvl6pPr marL="457200" algn="r" rtl="0" fontAlgn="base">
        <a:lnSpc>
          <a:spcPct val="70000"/>
        </a:lnSpc>
        <a:spcBef>
          <a:spcPct val="0"/>
        </a:spcBef>
        <a:spcAft>
          <a:spcPct val="0"/>
        </a:spcAft>
        <a:defRPr sz="3000" b="1" i="1">
          <a:solidFill>
            <a:schemeClr val="bg1"/>
          </a:solidFill>
          <a:latin typeface="Arial" charset="0"/>
        </a:defRPr>
      </a:lvl6pPr>
      <a:lvl7pPr marL="914400" algn="r" rtl="0" fontAlgn="base">
        <a:lnSpc>
          <a:spcPct val="70000"/>
        </a:lnSpc>
        <a:spcBef>
          <a:spcPct val="0"/>
        </a:spcBef>
        <a:spcAft>
          <a:spcPct val="0"/>
        </a:spcAft>
        <a:defRPr sz="3000" b="1" i="1">
          <a:solidFill>
            <a:schemeClr val="bg1"/>
          </a:solidFill>
          <a:latin typeface="Arial" charset="0"/>
        </a:defRPr>
      </a:lvl7pPr>
      <a:lvl8pPr marL="1371600" algn="r" rtl="0" fontAlgn="base">
        <a:lnSpc>
          <a:spcPct val="70000"/>
        </a:lnSpc>
        <a:spcBef>
          <a:spcPct val="0"/>
        </a:spcBef>
        <a:spcAft>
          <a:spcPct val="0"/>
        </a:spcAft>
        <a:defRPr sz="3000" b="1" i="1">
          <a:solidFill>
            <a:schemeClr val="bg1"/>
          </a:solidFill>
          <a:latin typeface="Arial" charset="0"/>
        </a:defRPr>
      </a:lvl8pPr>
      <a:lvl9pPr marL="1828800" algn="r" rtl="0" fontAlgn="base">
        <a:lnSpc>
          <a:spcPct val="70000"/>
        </a:lnSpc>
        <a:spcBef>
          <a:spcPct val="0"/>
        </a:spcBef>
        <a:spcAft>
          <a:spcPct val="0"/>
        </a:spcAft>
        <a:defRPr sz="3000" b="1" i="1">
          <a:solidFill>
            <a:schemeClr val="bg1"/>
          </a:solidFill>
          <a:latin typeface="Arial" charset="0"/>
        </a:defRPr>
      </a:lvl9pPr>
    </p:titleStyle>
    <p:bodyStyle>
      <a:lvl1pPr marL="342900" indent="-342900" algn="l" rtl="0" eaLnBrk="0" fontAlgn="base" hangingPunct="0">
        <a:spcBef>
          <a:spcPct val="20000"/>
        </a:spcBef>
        <a:spcAft>
          <a:spcPct val="0"/>
        </a:spcAft>
        <a:buClr>
          <a:schemeClr val="bg1"/>
        </a:buClr>
        <a:buChar char="•"/>
        <a:defRPr sz="2400" b="1">
          <a:solidFill>
            <a:schemeClr val="bg1"/>
          </a:solidFill>
          <a:latin typeface="+mn-lt"/>
          <a:ea typeface="+mn-ea"/>
          <a:cs typeface="+mn-cs"/>
        </a:defRPr>
      </a:lvl1pPr>
      <a:lvl2pPr marL="742950" indent="-285750" algn="l" rtl="0" eaLnBrk="0" fontAlgn="base" hangingPunct="0">
        <a:spcBef>
          <a:spcPct val="20000"/>
        </a:spcBef>
        <a:spcAft>
          <a:spcPct val="0"/>
        </a:spcAft>
        <a:buClr>
          <a:schemeClr val="bg1"/>
        </a:buClr>
        <a:buFont typeface="Lucida Grande"/>
        <a:buChar char="-"/>
        <a:defRPr sz="2200" b="1">
          <a:solidFill>
            <a:schemeClr val="bg1"/>
          </a:solidFill>
          <a:latin typeface="+mn-lt"/>
        </a:defRPr>
      </a:lvl2pPr>
      <a:lvl3pPr marL="1143000" indent="-228600" algn="l" rtl="0" eaLnBrk="0" fontAlgn="base" hangingPunct="0">
        <a:spcBef>
          <a:spcPct val="20000"/>
        </a:spcBef>
        <a:spcAft>
          <a:spcPct val="0"/>
        </a:spcAft>
        <a:buClr>
          <a:schemeClr val="bg1"/>
        </a:buClr>
        <a:buChar char="•"/>
        <a:defRPr sz="2000" b="1">
          <a:solidFill>
            <a:schemeClr val="bg1"/>
          </a:solidFill>
          <a:latin typeface="+mn-lt"/>
        </a:defRPr>
      </a:lvl3pPr>
      <a:lvl4pPr marL="1600200" indent="-228600" algn="l" rtl="0" eaLnBrk="0" fontAlgn="base" hangingPunct="0">
        <a:spcBef>
          <a:spcPct val="20000"/>
        </a:spcBef>
        <a:spcAft>
          <a:spcPct val="0"/>
        </a:spcAft>
        <a:buClr>
          <a:schemeClr val="bg1"/>
        </a:buClr>
        <a:buChar char="•"/>
        <a:defRPr sz="2000" b="1">
          <a:solidFill>
            <a:schemeClr val="bg1"/>
          </a:solidFill>
          <a:latin typeface="+mn-lt"/>
        </a:defRPr>
      </a:lvl4pPr>
      <a:lvl5pPr marL="2057400" indent="-228600" algn="l" rtl="0" eaLnBrk="0" fontAlgn="base" hangingPunct="0">
        <a:spcBef>
          <a:spcPct val="20000"/>
        </a:spcBef>
        <a:spcAft>
          <a:spcPct val="0"/>
        </a:spcAft>
        <a:buClr>
          <a:schemeClr val="bg1"/>
        </a:buClr>
        <a:buChar char="•"/>
        <a:defRPr sz="2000" b="1">
          <a:solidFill>
            <a:schemeClr val="bg1"/>
          </a:solidFill>
          <a:latin typeface="+mn-lt"/>
        </a:defRPr>
      </a:lvl5pPr>
      <a:lvl6pPr marL="2514600" indent="-228600" algn="l" rtl="0" fontAlgn="base">
        <a:spcBef>
          <a:spcPct val="20000"/>
        </a:spcBef>
        <a:spcAft>
          <a:spcPct val="0"/>
        </a:spcAft>
        <a:buClr>
          <a:schemeClr val="bg1"/>
        </a:buClr>
        <a:buChar char="•"/>
        <a:defRPr sz="2000" b="1">
          <a:solidFill>
            <a:schemeClr val="bg1"/>
          </a:solidFill>
          <a:latin typeface="+mn-lt"/>
        </a:defRPr>
      </a:lvl6pPr>
      <a:lvl7pPr marL="2971800" indent="-228600" algn="l" rtl="0" fontAlgn="base">
        <a:spcBef>
          <a:spcPct val="20000"/>
        </a:spcBef>
        <a:spcAft>
          <a:spcPct val="0"/>
        </a:spcAft>
        <a:buClr>
          <a:schemeClr val="bg1"/>
        </a:buClr>
        <a:buChar char="•"/>
        <a:defRPr sz="2000" b="1">
          <a:solidFill>
            <a:schemeClr val="bg1"/>
          </a:solidFill>
          <a:latin typeface="+mn-lt"/>
        </a:defRPr>
      </a:lvl7pPr>
      <a:lvl8pPr marL="3429000" indent="-228600" algn="l" rtl="0" fontAlgn="base">
        <a:spcBef>
          <a:spcPct val="20000"/>
        </a:spcBef>
        <a:spcAft>
          <a:spcPct val="0"/>
        </a:spcAft>
        <a:buClr>
          <a:schemeClr val="bg1"/>
        </a:buClr>
        <a:buChar char="•"/>
        <a:defRPr sz="2000" b="1">
          <a:solidFill>
            <a:schemeClr val="bg1"/>
          </a:solidFill>
          <a:latin typeface="+mn-lt"/>
        </a:defRPr>
      </a:lvl8pPr>
      <a:lvl9pPr marL="3886200" indent="-228600" algn="l" rtl="0" fontAlgn="base">
        <a:spcBef>
          <a:spcPct val="20000"/>
        </a:spcBef>
        <a:spcAft>
          <a:spcPct val="0"/>
        </a:spcAft>
        <a:buClr>
          <a:schemeClr val="bg1"/>
        </a:buClr>
        <a:buChar char="•"/>
        <a:defRPr sz="2000" b="1">
          <a:solidFill>
            <a:schemeClr val="bg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4426527" y="2747561"/>
            <a:ext cx="4472316" cy="954107"/>
          </a:xfrm>
          <a:prstGeom prst="rect">
            <a:avLst/>
          </a:prstGeom>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eaLnBrk="0" fontAlgn="base" hangingPunct="0">
              <a:lnSpc>
                <a:spcPct val="90000"/>
              </a:lnSpc>
              <a:spcBef>
                <a:spcPct val="20000"/>
              </a:spcBef>
              <a:spcAft>
                <a:spcPct val="0"/>
              </a:spcAft>
              <a:buClr>
                <a:srgbClr val="151C77"/>
              </a:buClr>
              <a:buSzPct val="80000"/>
            </a:pPr>
            <a:r>
              <a:rPr lang="en-US" sz="2800" b="1" i="1" dirty="0" smtClean="0">
                <a:solidFill>
                  <a:srgbClr val="0C2D83"/>
                </a:solidFill>
                <a:latin typeface="Arial" charset="0"/>
              </a:rPr>
              <a:t>90 COS</a:t>
            </a:r>
            <a:r>
              <a:rPr lang="en-US" sz="2800" b="1" i="1" dirty="0" smtClean="0">
                <a:solidFill>
                  <a:schemeClr val="accent6">
                    <a:lumMod val="75000"/>
                  </a:schemeClr>
                </a:solidFill>
                <a:latin typeface="Arial" charset="0"/>
              </a:rPr>
              <a:t>/(CYT</a:t>
            </a:r>
            <a:r>
              <a:rPr lang="en-US" sz="2800" b="1" i="1" dirty="0" smtClean="0">
                <a:solidFill>
                  <a:schemeClr val="accent6">
                    <a:lumMod val="75000"/>
                  </a:schemeClr>
                </a:solidFill>
                <a:latin typeface="Arial" charset="0"/>
              </a:rPr>
              <a:t>)</a:t>
            </a:r>
            <a:r>
              <a:rPr lang="en-US" sz="2800" b="1" i="1" dirty="0" smtClean="0">
                <a:solidFill>
                  <a:srgbClr val="0C2D83"/>
                </a:solidFill>
                <a:latin typeface="Arial" charset="0"/>
              </a:rPr>
              <a:t> </a:t>
            </a:r>
          </a:p>
          <a:p>
            <a:pPr lvl="0" algn="ctr" eaLnBrk="0" fontAlgn="base" hangingPunct="0">
              <a:lnSpc>
                <a:spcPct val="90000"/>
              </a:lnSpc>
              <a:spcBef>
                <a:spcPct val="20000"/>
              </a:spcBef>
              <a:spcAft>
                <a:spcPct val="0"/>
              </a:spcAft>
              <a:buClr>
                <a:srgbClr val="151C77"/>
              </a:buClr>
              <a:buSzPct val="80000"/>
            </a:pPr>
            <a:r>
              <a:rPr lang="en-US" sz="2800" b="1" i="1" dirty="0" smtClean="0">
                <a:solidFill>
                  <a:srgbClr val="0C2D83"/>
                </a:solidFill>
                <a:latin typeface="Arial" charset="0"/>
              </a:rPr>
              <a:t>Assembly I/O </a:t>
            </a:r>
          </a:p>
        </p:txBody>
      </p:sp>
      <p:sp>
        <p:nvSpPr>
          <p:cNvPr id="6" name="Rectangle 5"/>
          <p:cNvSpPr/>
          <p:nvPr/>
        </p:nvSpPr>
        <p:spPr>
          <a:xfrm>
            <a:off x="0" y="5353054"/>
            <a:ext cx="9144000" cy="701731"/>
          </a:xfrm>
          <a:prstGeom prst="rect">
            <a:avLst/>
          </a:prstGeom>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spcBef>
                <a:spcPct val="20000"/>
              </a:spcBef>
              <a:buClr>
                <a:srgbClr val="000000"/>
              </a:buClr>
            </a:pPr>
            <a:r>
              <a:rPr lang="en-US" b="1" dirty="0" smtClean="0">
                <a:solidFill>
                  <a:srgbClr val="000000"/>
                </a:solidFill>
              </a:rPr>
              <a:t>Briefing Classification:</a:t>
            </a:r>
          </a:p>
          <a:p>
            <a:pPr algn="ctr">
              <a:spcBef>
                <a:spcPct val="20000"/>
              </a:spcBef>
              <a:buClr>
                <a:srgbClr val="000000"/>
              </a:buClr>
            </a:pPr>
            <a:r>
              <a:rPr lang="en-US" b="1" dirty="0" smtClean="0">
                <a:solidFill>
                  <a:srgbClr val="00B050"/>
                </a:solidFill>
              </a:rPr>
              <a:t>UNCLASSIFIED</a:t>
            </a:r>
            <a:endParaRPr lang="en-US" b="1" dirty="0">
              <a:solidFill>
                <a:srgbClr val="00B050"/>
              </a:solidFill>
            </a:endParaRPr>
          </a:p>
        </p:txBody>
      </p:sp>
      <p:sp>
        <p:nvSpPr>
          <p:cNvPr id="7" name="Rectangle 6"/>
          <p:cNvSpPr>
            <a:spLocks noChangeArrowheads="1"/>
          </p:cNvSpPr>
          <p:nvPr/>
        </p:nvSpPr>
        <p:spPr bwMode="auto">
          <a:xfrm>
            <a:off x="141767" y="2884713"/>
            <a:ext cx="1219200" cy="152400"/>
          </a:xfrm>
          <a:prstGeom prst="rect">
            <a:avLst/>
          </a:prstGeom>
          <a:solidFill>
            <a:schemeClr val="tx1"/>
          </a:solidFill>
          <a:ln w="9525">
            <a:noFill/>
            <a:miter lim="800000"/>
            <a:headEnd/>
            <a:tailEnd/>
          </a:ln>
          <a:effectLst/>
        </p:spPr>
        <p:txBody>
          <a:bodyPr wrap="none" lIns="91431" tIns="45715" rIns="91431" bIns="45715" anchor="ctr"/>
          <a:lstStyle/>
          <a:p>
            <a:pPr defTabSz="914306">
              <a:defRPr/>
            </a:pPr>
            <a:endParaRPr lang="en-US">
              <a:solidFill>
                <a:srgbClr val="FFFFFF"/>
              </a:solidFill>
            </a:endParaRPr>
          </a:p>
        </p:txBody>
      </p:sp>
      <p:sp>
        <p:nvSpPr>
          <p:cNvPr id="8" name="Rectangle 7"/>
          <p:cNvSpPr>
            <a:spLocks noChangeArrowheads="1"/>
          </p:cNvSpPr>
          <p:nvPr/>
        </p:nvSpPr>
        <p:spPr bwMode="auto">
          <a:xfrm>
            <a:off x="141767" y="4027713"/>
            <a:ext cx="1219200" cy="152400"/>
          </a:xfrm>
          <a:prstGeom prst="rect">
            <a:avLst/>
          </a:prstGeom>
          <a:solidFill>
            <a:schemeClr val="tx1"/>
          </a:solidFill>
          <a:ln w="9525">
            <a:noFill/>
            <a:miter lim="800000"/>
            <a:headEnd/>
            <a:tailEnd/>
          </a:ln>
          <a:effectLst/>
        </p:spPr>
        <p:txBody>
          <a:bodyPr wrap="none" lIns="91431" tIns="45715" rIns="91431" bIns="45715" anchor="ctr"/>
          <a:lstStyle/>
          <a:p>
            <a:pPr defTabSz="914306">
              <a:defRPr/>
            </a:pPr>
            <a:endParaRPr lang="en-US">
              <a:solidFill>
                <a:srgbClr val="FFFFFF"/>
              </a:solidFill>
            </a:endParaRPr>
          </a:p>
        </p:txBody>
      </p:sp>
      <p:sp>
        <p:nvSpPr>
          <p:cNvPr id="10" name="Rectangle 9"/>
          <p:cNvSpPr>
            <a:spLocks noChangeArrowheads="1"/>
          </p:cNvSpPr>
          <p:nvPr/>
        </p:nvSpPr>
        <p:spPr bwMode="auto">
          <a:xfrm>
            <a:off x="154467" y="4942112"/>
            <a:ext cx="1219200" cy="152400"/>
          </a:xfrm>
          <a:prstGeom prst="rect">
            <a:avLst/>
          </a:prstGeom>
          <a:solidFill>
            <a:schemeClr val="tx1"/>
          </a:solidFill>
          <a:ln w="9525">
            <a:noFill/>
            <a:miter lim="800000"/>
            <a:headEnd/>
            <a:tailEnd/>
          </a:ln>
          <a:effectLst/>
        </p:spPr>
        <p:txBody>
          <a:bodyPr wrap="none" lIns="91431" tIns="45715" rIns="91431" bIns="45715" anchor="ctr"/>
          <a:lstStyle/>
          <a:p>
            <a:pPr defTabSz="914306">
              <a:defRPr/>
            </a:pPr>
            <a:endParaRPr lang="en-US">
              <a:solidFill>
                <a:srgbClr val="FFFFFF"/>
              </a:solidFill>
            </a:endParaRPr>
          </a:p>
        </p:txBody>
      </p:sp>
      <p:sp>
        <p:nvSpPr>
          <p:cNvPr id="11" name="Rectangle 10"/>
          <p:cNvSpPr>
            <a:spLocks noChangeArrowheads="1"/>
          </p:cNvSpPr>
          <p:nvPr/>
        </p:nvSpPr>
        <p:spPr bwMode="auto">
          <a:xfrm>
            <a:off x="141767" y="5551712"/>
            <a:ext cx="1219200" cy="152400"/>
          </a:xfrm>
          <a:prstGeom prst="rect">
            <a:avLst/>
          </a:prstGeom>
          <a:solidFill>
            <a:schemeClr val="tx1"/>
          </a:solidFill>
          <a:ln w="9525">
            <a:noFill/>
            <a:miter lim="800000"/>
            <a:headEnd/>
            <a:tailEnd/>
          </a:ln>
          <a:effectLst/>
        </p:spPr>
        <p:txBody>
          <a:bodyPr wrap="none" lIns="91431" tIns="45715" rIns="91431" bIns="45715" anchor="ctr"/>
          <a:lstStyle/>
          <a:p>
            <a:pPr defTabSz="914306">
              <a:defRPr/>
            </a:pPr>
            <a:endParaRPr lang="en-US">
              <a:solidFill>
                <a:srgbClr val="FFFFFF"/>
              </a:solidFill>
            </a:endParaRPr>
          </a:p>
        </p:txBody>
      </p:sp>
      <p:sp>
        <p:nvSpPr>
          <p:cNvPr id="12" name="Text Box 31"/>
          <p:cNvSpPr txBox="1">
            <a:spLocks noChangeArrowheads="1"/>
          </p:cNvSpPr>
          <p:nvPr/>
        </p:nvSpPr>
        <p:spPr bwMode="auto">
          <a:xfrm>
            <a:off x="5323367" y="4637312"/>
            <a:ext cx="228600" cy="369630"/>
          </a:xfrm>
          <a:prstGeom prst="rect">
            <a:avLst/>
          </a:prstGeom>
          <a:noFill/>
          <a:ln w="9525">
            <a:noFill/>
            <a:miter lim="800000"/>
            <a:headEnd/>
            <a:tailEnd/>
          </a:ln>
          <a:effectLst/>
        </p:spPr>
        <p:txBody>
          <a:bodyPr lIns="91431" tIns="45715" rIns="91431" bIns="45715">
            <a:spAutoFit/>
          </a:bodyPr>
          <a:lstStyle/>
          <a:p>
            <a:pPr defTabSz="914306">
              <a:defRPr/>
            </a:pPr>
            <a:endParaRPr lang="en-US">
              <a:solidFill>
                <a:srgbClr val="FFFFFF"/>
              </a:solidFill>
            </a:endParaRPr>
          </a:p>
        </p:txBody>
      </p:sp>
      <p:pic>
        <p:nvPicPr>
          <p:cNvPr id="14" name="Picture 13"/>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585016" y="1549717"/>
            <a:ext cx="3200600" cy="3288240"/>
          </a:xfrm>
          <a:prstGeom prst="rect">
            <a:avLst/>
          </a:prstGeom>
        </p:spPr>
      </p:pic>
    </p:spTree>
  </p:cSld>
  <p:clrMapOvr>
    <a:masterClrMapping/>
  </p:clrMapOv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441290" y="245807"/>
            <a:ext cx="4454014" cy="553998"/>
          </a:xfrm>
          <a:prstGeom prst="rect">
            <a:avLst/>
          </a:prstGeom>
          <a:noFill/>
        </p:spPr>
        <p:txBody>
          <a:bodyPr wrap="square" rtlCol="0">
            <a:spAutoFit/>
          </a:bodyPr>
          <a:lstStyle/>
          <a:p>
            <a:r>
              <a:rPr lang="en-US" sz="3000" b="1" dirty="0" err="1" smtClean="0">
                <a:solidFill>
                  <a:schemeClr val="bg1"/>
                </a:solidFill>
                <a:latin typeface="+mj-lt"/>
              </a:rPr>
              <a:t>Mmap</a:t>
            </a:r>
            <a:r>
              <a:rPr lang="en-US" sz="3000" b="1" dirty="0" smtClean="0">
                <a:solidFill>
                  <a:schemeClr val="bg1"/>
                </a:solidFill>
                <a:latin typeface="+mj-lt"/>
              </a:rPr>
              <a:t> – A different use</a:t>
            </a:r>
            <a:endParaRPr lang="en-US" sz="3000" b="1" dirty="0">
              <a:solidFill>
                <a:schemeClr val="bg1"/>
              </a:solidFill>
              <a:latin typeface="+mj-lt"/>
            </a:endParaRPr>
          </a:p>
        </p:txBody>
      </p:sp>
      <p:sp>
        <p:nvSpPr>
          <p:cNvPr id="4" name="Rectangle 3"/>
          <p:cNvSpPr/>
          <p:nvPr/>
        </p:nvSpPr>
        <p:spPr>
          <a:xfrm>
            <a:off x="526025" y="1404855"/>
            <a:ext cx="8185356" cy="1685077"/>
          </a:xfrm>
          <a:prstGeom prst="rect">
            <a:avLst/>
          </a:prstGeom>
        </p:spPr>
        <p:txBody>
          <a:bodyPr wrap="square">
            <a:spAutoFit/>
          </a:bodyPr>
          <a:lstStyle/>
          <a:p>
            <a:pPr marL="342900" indent="-342900">
              <a:lnSpc>
                <a:spcPct val="150000"/>
              </a:lnSpc>
              <a:buFont typeface="Arial" panose="020B0604020202020204" pitchFamily="34" charset="0"/>
              <a:buChar char="•"/>
            </a:pPr>
            <a:r>
              <a:rPr lang="en-US" sz="2300" b="1" dirty="0" smtClean="0">
                <a:solidFill>
                  <a:srgbClr val="110C3A"/>
                </a:solidFill>
                <a:latin typeface="+mn-lt"/>
              </a:rPr>
              <a:t>Can be used to map a file into memory</a:t>
            </a:r>
          </a:p>
          <a:p>
            <a:pPr marL="342900" indent="-342900">
              <a:lnSpc>
                <a:spcPct val="150000"/>
              </a:lnSpc>
              <a:buFont typeface="Arial" panose="020B0604020202020204" pitchFamily="34" charset="0"/>
              <a:buChar char="•"/>
            </a:pPr>
            <a:r>
              <a:rPr lang="en-US" sz="2300" b="1" i="0" dirty="0" smtClean="0">
                <a:solidFill>
                  <a:srgbClr val="110C3A"/>
                </a:solidFill>
                <a:effectLst/>
                <a:latin typeface="+mn-lt"/>
              </a:rPr>
              <a:t>Essentially (part of) how </a:t>
            </a:r>
            <a:r>
              <a:rPr lang="en-US" sz="2300" b="1" i="0" dirty="0" err="1" smtClean="0">
                <a:solidFill>
                  <a:srgbClr val="110C3A"/>
                </a:solidFill>
                <a:effectLst/>
                <a:latin typeface="+mn-lt"/>
              </a:rPr>
              <a:t>exectables</a:t>
            </a:r>
            <a:r>
              <a:rPr lang="en-US" sz="2300" b="1" i="0" dirty="0" smtClean="0">
                <a:solidFill>
                  <a:srgbClr val="110C3A"/>
                </a:solidFill>
                <a:effectLst/>
                <a:latin typeface="+mn-lt"/>
              </a:rPr>
              <a:t> are loaded</a:t>
            </a:r>
          </a:p>
          <a:p>
            <a:pPr marL="342900" indent="-342900">
              <a:lnSpc>
                <a:spcPct val="150000"/>
              </a:lnSpc>
              <a:buFont typeface="Arial" panose="020B0604020202020204" pitchFamily="34" charset="0"/>
              <a:buChar char="•"/>
            </a:pPr>
            <a:r>
              <a:rPr lang="en-US" sz="2300" b="1" dirty="0" smtClean="0">
                <a:solidFill>
                  <a:srgbClr val="110C3A"/>
                </a:solidFill>
                <a:latin typeface="+mn-lt"/>
              </a:rPr>
              <a:t>Can be more efficient for I/O</a:t>
            </a:r>
            <a:endParaRPr lang="en-US" sz="2300" b="1" i="0" dirty="0">
              <a:solidFill>
                <a:srgbClr val="110C3A"/>
              </a:solidFill>
              <a:effectLst/>
              <a:latin typeface="+mn-lt"/>
            </a:endParaRPr>
          </a:p>
        </p:txBody>
      </p:sp>
    </p:spTree>
    <p:extLst>
      <p:ext uri="{BB962C8B-B14F-4D97-AF65-F5344CB8AC3E}">
        <p14:creationId xmlns:p14="http://schemas.microsoft.com/office/powerpoint/2010/main" val="17281586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526025" y="1404855"/>
            <a:ext cx="8185356" cy="2215991"/>
          </a:xfrm>
          <a:prstGeom prst="rect">
            <a:avLst/>
          </a:prstGeom>
        </p:spPr>
        <p:txBody>
          <a:bodyPr wrap="square">
            <a:spAutoFit/>
          </a:bodyPr>
          <a:lstStyle/>
          <a:p>
            <a:pPr marL="342900" indent="-342900">
              <a:lnSpc>
                <a:spcPct val="150000"/>
              </a:lnSpc>
              <a:buFont typeface="Arial" panose="020B0604020202020204" pitchFamily="34" charset="0"/>
              <a:buChar char="•"/>
            </a:pPr>
            <a:r>
              <a:rPr lang="en-US" sz="2300" b="1" dirty="0" smtClean="0">
                <a:solidFill>
                  <a:srgbClr val="110C3A"/>
                </a:solidFill>
                <a:latin typeface="+mn-lt"/>
              </a:rPr>
              <a:t>Required to be set to Shared for changes to appear in base file</a:t>
            </a:r>
          </a:p>
          <a:p>
            <a:pPr marL="342900" indent="-342900">
              <a:lnSpc>
                <a:spcPct val="150000"/>
              </a:lnSpc>
              <a:buFont typeface="Arial" panose="020B0604020202020204" pitchFamily="34" charset="0"/>
              <a:buChar char="•"/>
            </a:pPr>
            <a:r>
              <a:rPr lang="en-US" sz="2300" b="1" i="0" dirty="0" smtClean="0">
                <a:solidFill>
                  <a:srgbClr val="110C3A"/>
                </a:solidFill>
                <a:effectLst/>
                <a:latin typeface="+mn-lt"/>
              </a:rPr>
              <a:t>Changes may not show up until either </a:t>
            </a:r>
            <a:r>
              <a:rPr lang="en-US" sz="2300" b="1" i="0" dirty="0" err="1" smtClean="0">
                <a:solidFill>
                  <a:srgbClr val="110C3A"/>
                </a:solidFill>
                <a:effectLst/>
                <a:latin typeface="+mn-lt"/>
              </a:rPr>
              <a:t>munmap</a:t>
            </a:r>
            <a:r>
              <a:rPr lang="en-US" sz="2300" b="1" i="0" dirty="0" smtClean="0">
                <a:solidFill>
                  <a:srgbClr val="110C3A"/>
                </a:solidFill>
                <a:effectLst/>
                <a:latin typeface="+mn-lt"/>
              </a:rPr>
              <a:t> or a call to </a:t>
            </a:r>
            <a:r>
              <a:rPr lang="en-US" sz="2300" b="1" i="0" dirty="0" err="1" smtClean="0">
                <a:solidFill>
                  <a:srgbClr val="110C3A"/>
                </a:solidFill>
                <a:effectLst/>
                <a:latin typeface="+mn-lt"/>
              </a:rPr>
              <a:t>msync</a:t>
            </a:r>
            <a:endParaRPr lang="en-US" sz="2300" b="1" i="0" dirty="0">
              <a:solidFill>
                <a:srgbClr val="110C3A"/>
              </a:solidFill>
              <a:effectLst/>
              <a:latin typeface="+mn-lt"/>
            </a:endParaRPr>
          </a:p>
        </p:txBody>
      </p:sp>
      <p:sp>
        <p:nvSpPr>
          <p:cNvPr id="4" name="TextBox 3"/>
          <p:cNvSpPr txBox="1"/>
          <p:nvPr/>
        </p:nvSpPr>
        <p:spPr>
          <a:xfrm>
            <a:off x="3116826" y="245807"/>
            <a:ext cx="4778478" cy="553998"/>
          </a:xfrm>
          <a:prstGeom prst="rect">
            <a:avLst/>
          </a:prstGeom>
          <a:noFill/>
        </p:spPr>
        <p:txBody>
          <a:bodyPr wrap="square" rtlCol="0">
            <a:spAutoFit/>
          </a:bodyPr>
          <a:lstStyle/>
          <a:p>
            <a:r>
              <a:rPr lang="en-US" sz="3000" b="1" dirty="0" err="1" smtClean="0">
                <a:solidFill>
                  <a:schemeClr val="bg1"/>
                </a:solidFill>
                <a:latin typeface="+mj-lt"/>
              </a:rPr>
              <a:t>Mmap</a:t>
            </a:r>
            <a:r>
              <a:rPr lang="en-US" sz="3000" b="1" dirty="0" smtClean="0">
                <a:solidFill>
                  <a:schemeClr val="bg1"/>
                </a:solidFill>
                <a:latin typeface="+mj-lt"/>
              </a:rPr>
              <a:t> – Some new Flags</a:t>
            </a:r>
            <a:endParaRPr lang="en-US" sz="3000" b="1" dirty="0">
              <a:solidFill>
                <a:schemeClr val="bg1"/>
              </a:solidFill>
              <a:latin typeface="+mj-lt"/>
            </a:endParaRPr>
          </a:p>
        </p:txBody>
      </p:sp>
      <p:pic>
        <p:nvPicPr>
          <p:cNvPr id="5" name="Picture 4"/>
          <p:cNvPicPr>
            <a:picLocks noChangeAspect="1"/>
          </p:cNvPicPr>
          <p:nvPr/>
        </p:nvPicPr>
        <p:blipFill rotWithShape="1">
          <a:blip r:embed="rId3"/>
          <a:srcRect l="30380" t="66807" r="38734" b="29426"/>
          <a:stretch/>
        </p:blipFill>
        <p:spPr>
          <a:xfrm>
            <a:off x="772296" y="3869265"/>
            <a:ext cx="7557347" cy="499533"/>
          </a:xfrm>
          <a:prstGeom prst="rect">
            <a:avLst/>
          </a:prstGeom>
          <a:ln w="19050">
            <a:solidFill>
              <a:schemeClr val="bg1"/>
            </a:solidFill>
          </a:ln>
        </p:spPr>
      </p:pic>
    </p:spTree>
    <p:extLst>
      <p:ext uri="{BB962C8B-B14F-4D97-AF65-F5344CB8AC3E}">
        <p14:creationId xmlns:p14="http://schemas.microsoft.com/office/powerpoint/2010/main" val="28598192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007534" y="245807"/>
            <a:ext cx="7137400" cy="553998"/>
          </a:xfrm>
          <a:prstGeom prst="rect">
            <a:avLst/>
          </a:prstGeom>
          <a:noFill/>
        </p:spPr>
        <p:txBody>
          <a:bodyPr wrap="square" rtlCol="0">
            <a:spAutoFit/>
          </a:bodyPr>
          <a:lstStyle/>
          <a:p>
            <a:r>
              <a:rPr lang="en-US" sz="3000" b="1" dirty="0" smtClean="0">
                <a:solidFill>
                  <a:schemeClr val="bg1"/>
                </a:solidFill>
                <a:latin typeface="+mj-lt"/>
              </a:rPr>
              <a:t>Process Information &amp; Virtual Memory</a:t>
            </a:r>
            <a:endParaRPr lang="en-US" sz="3000" b="1" dirty="0">
              <a:solidFill>
                <a:schemeClr val="bg1"/>
              </a:solidFill>
              <a:latin typeface="+mj-lt"/>
            </a:endParaRPr>
          </a:p>
        </p:txBody>
      </p:sp>
      <p:sp>
        <p:nvSpPr>
          <p:cNvPr id="5" name="Rectangle 4"/>
          <p:cNvSpPr/>
          <p:nvPr/>
        </p:nvSpPr>
        <p:spPr>
          <a:xfrm>
            <a:off x="526025" y="1404855"/>
            <a:ext cx="8185356" cy="1685077"/>
          </a:xfrm>
          <a:prstGeom prst="rect">
            <a:avLst/>
          </a:prstGeom>
        </p:spPr>
        <p:txBody>
          <a:bodyPr wrap="square">
            <a:spAutoFit/>
          </a:bodyPr>
          <a:lstStyle/>
          <a:p>
            <a:pPr marL="342900" indent="-342900">
              <a:lnSpc>
                <a:spcPct val="150000"/>
              </a:lnSpc>
              <a:buFont typeface="Arial" panose="020B0604020202020204" pitchFamily="34" charset="0"/>
              <a:buChar char="•"/>
            </a:pPr>
            <a:r>
              <a:rPr lang="en-US" sz="2300" b="1" dirty="0" smtClean="0">
                <a:solidFill>
                  <a:srgbClr val="110C3A"/>
                </a:solidFill>
                <a:latin typeface="+mn-lt"/>
              </a:rPr>
              <a:t>/proc – a special type of directory</a:t>
            </a:r>
          </a:p>
          <a:p>
            <a:pPr marL="342900" indent="-342900">
              <a:lnSpc>
                <a:spcPct val="150000"/>
              </a:lnSpc>
              <a:buFont typeface="Arial" panose="020B0604020202020204" pitchFamily="34" charset="0"/>
              <a:buChar char="•"/>
            </a:pPr>
            <a:r>
              <a:rPr lang="en-US" sz="2300" b="1" dirty="0" smtClean="0">
                <a:solidFill>
                  <a:srgbClr val="110C3A"/>
                </a:solidFill>
                <a:latin typeface="+mn-lt"/>
              </a:rPr>
              <a:t>/proc/self</a:t>
            </a:r>
          </a:p>
          <a:p>
            <a:pPr marL="342900" indent="-342900">
              <a:lnSpc>
                <a:spcPct val="150000"/>
              </a:lnSpc>
              <a:buFont typeface="Arial" panose="020B0604020202020204" pitchFamily="34" charset="0"/>
              <a:buChar char="•"/>
            </a:pPr>
            <a:r>
              <a:rPr lang="en-US" sz="2300" b="1" dirty="0" smtClean="0">
                <a:solidFill>
                  <a:srgbClr val="110C3A"/>
                </a:solidFill>
                <a:latin typeface="+mn-lt"/>
              </a:rPr>
              <a:t>Getting to process parameters - /proc/self/</a:t>
            </a:r>
            <a:r>
              <a:rPr lang="en-US" sz="2300" b="1" dirty="0" err="1" smtClean="0">
                <a:solidFill>
                  <a:srgbClr val="110C3A"/>
                </a:solidFill>
                <a:latin typeface="+mn-lt"/>
              </a:rPr>
              <a:t>cmdline</a:t>
            </a:r>
            <a:r>
              <a:rPr lang="en-US" sz="2300" b="1" dirty="0" smtClean="0">
                <a:solidFill>
                  <a:srgbClr val="110C3A"/>
                </a:solidFill>
                <a:latin typeface="+mn-lt"/>
              </a:rPr>
              <a:t> </a:t>
            </a:r>
            <a:endParaRPr lang="en-US" sz="2300" b="1" i="0" dirty="0">
              <a:solidFill>
                <a:srgbClr val="110C3A"/>
              </a:solidFill>
              <a:effectLst/>
              <a:latin typeface="+mn-lt"/>
            </a:endParaRPr>
          </a:p>
        </p:txBody>
      </p:sp>
    </p:spTree>
    <p:extLst>
      <p:ext uri="{BB962C8B-B14F-4D97-AF65-F5344CB8AC3E}">
        <p14:creationId xmlns:p14="http://schemas.microsoft.com/office/powerpoint/2010/main" val="28656995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546600" y="245807"/>
            <a:ext cx="3348704" cy="553998"/>
          </a:xfrm>
          <a:prstGeom prst="rect">
            <a:avLst/>
          </a:prstGeom>
          <a:noFill/>
        </p:spPr>
        <p:txBody>
          <a:bodyPr wrap="square" rtlCol="0">
            <a:spAutoFit/>
          </a:bodyPr>
          <a:lstStyle/>
          <a:p>
            <a:r>
              <a:rPr lang="en-US" sz="3000" b="1" dirty="0" err="1" smtClean="0">
                <a:solidFill>
                  <a:schemeClr val="bg1"/>
                </a:solidFill>
                <a:latin typeface="+mj-lt"/>
              </a:rPr>
              <a:t>Syscall</a:t>
            </a:r>
            <a:r>
              <a:rPr lang="en-US" sz="3000" b="1" dirty="0" smtClean="0">
                <a:solidFill>
                  <a:schemeClr val="bg1"/>
                </a:solidFill>
                <a:latin typeface="+mj-lt"/>
              </a:rPr>
              <a:t> Info – pt1</a:t>
            </a:r>
            <a:endParaRPr lang="en-US" sz="3000" b="1" dirty="0">
              <a:solidFill>
                <a:schemeClr val="bg1"/>
              </a:solidFill>
              <a:latin typeface="+mj-lt"/>
            </a:endParaRPr>
          </a:p>
        </p:txBody>
      </p:sp>
      <p:pic>
        <p:nvPicPr>
          <p:cNvPr id="4" name="Picture 3"/>
          <p:cNvPicPr>
            <a:picLocks noChangeAspect="1"/>
          </p:cNvPicPr>
          <p:nvPr/>
        </p:nvPicPr>
        <p:blipFill rotWithShape="1">
          <a:blip r:embed="rId3"/>
          <a:srcRect l="30623" t="39131" r="39824" b="19297"/>
          <a:stretch/>
        </p:blipFill>
        <p:spPr>
          <a:xfrm>
            <a:off x="1234905" y="1343025"/>
            <a:ext cx="6423312" cy="4895959"/>
          </a:xfrm>
          <a:prstGeom prst="rect">
            <a:avLst/>
          </a:prstGeom>
          <a:ln w="19050">
            <a:solidFill>
              <a:schemeClr val="bg1"/>
            </a:solidFill>
          </a:ln>
        </p:spPr>
      </p:pic>
    </p:spTree>
    <p:extLst>
      <p:ext uri="{BB962C8B-B14F-4D97-AF65-F5344CB8AC3E}">
        <p14:creationId xmlns:p14="http://schemas.microsoft.com/office/powerpoint/2010/main" val="27100676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sz="quarter"/>
          </p:nvPr>
        </p:nvSpPr>
        <p:spPr>
          <a:xfrm>
            <a:off x="4326194" y="78658"/>
            <a:ext cx="3669887" cy="658761"/>
          </a:xfrm>
        </p:spPr>
        <p:txBody>
          <a:bodyPr/>
          <a:lstStyle/>
          <a:p>
            <a:pPr algn="ctr"/>
            <a:r>
              <a:rPr lang="en-US" sz="3000" dirty="0" err="1" smtClean="0"/>
              <a:t>Syscall</a:t>
            </a:r>
            <a:r>
              <a:rPr lang="en-US" sz="3000" dirty="0" smtClean="0"/>
              <a:t> Info – pt2</a:t>
            </a:r>
            <a:endParaRPr lang="en-US" sz="3000" dirty="0"/>
          </a:p>
        </p:txBody>
      </p:sp>
      <p:pic>
        <p:nvPicPr>
          <p:cNvPr id="3" name="Picture 2"/>
          <p:cNvPicPr>
            <a:picLocks noChangeAspect="1"/>
          </p:cNvPicPr>
          <p:nvPr/>
        </p:nvPicPr>
        <p:blipFill rotWithShape="1">
          <a:blip r:embed="rId3"/>
          <a:srcRect l="30438" t="48066" r="46744" b="28214"/>
          <a:stretch/>
        </p:blipFill>
        <p:spPr>
          <a:xfrm>
            <a:off x="1724117" y="1487823"/>
            <a:ext cx="5583382" cy="3144983"/>
          </a:xfrm>
          <a:prstGeom prst="rect">
            <a:avLst/>
          </a:prstGeom>
          <a:ln w="19050">
            <a:solidFill>
              <a:schemeClr val="bg1"/>
            </a:solidFill>
          </a:ln>
        </p:spPr>
      </p:pic>
    </p:spTree>
    <p:extLst>
      <p:ext uri="{BB962C8B-B14F-4D97-AF65-F5344CB8AC3E}">
        <p14:creationId xmlns:p14="http://schemas.microsoft.com/office/powerpoint/2010/main" val="7989438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sz="quarter"/>
          </p:nvPr>
        </p:nvSpPr>
        <p:spPr>
          <a:xfrm>
            <a:off x="2969342" y="78658"/>
            <a:ext cx="5026739" cy="658761"/>
          </a:xfrm>
        </p:spPr>
        <p:txBody>
          <a:bodyPr/>
          <a:lstStyle/>
          <a:p>
            <a:pPr algn="ctr"/>
            <a:r>
              <a:rPr lang="en-US" sz="3000" dirty="0" smtClean="0"/>
              <a:t>Flags and Modes</a:t>
            </a:r>
            <a:endParaRPr lang="en-US" sz="3000" dirty="0"/>
          </a:p>
        </p:txBody>
      </p:sp>
      <p:sp>
        <p:nvSpPr>
          <p:cNvPr id="4" name="Rectangle 3"/>
          <p:cNvSpPr/>
          <p:nvPr/>
        </p:nvSpPr>
        <p:spPr>
          <a:xfrm>
            <a:off x="533398" y="1247886"/>
            <a:ext cx="2667002" cy="446276"/>
          </a:xfrm>
          <a:prstGeom prst="rect">
            <a:avLst/>
          </a:prstGeom>
        </p:spPr>
        <p:txBody>
          <a:bodyPr wrap="square">
            <a:spAutoFit/>
          </a:bodyPr>
          <a:lstStyle/>
          <a:p>
            <a:r>
              <a:rPr lang="en-US" sz="2300" b="1" dirty="0" err="1" smtClean="0">
                <a:solidFill>
                  <a:schemeClr val="bg1"/>
                </a:solidFill>
                <a:latin typeface="+mn-lt"/>
              </a:rPr>
              <a:t>Msync</a:t>
            </a:r>
            <a:r>
              <a:rPr lang="en-US" sz="2300" b="1" dirty="0" smtClean="0">
                <a:solidFill>
                  <a:schemeClr val="bg1"/>
                </a:solidFill>
                <a:latin typeface="+mn-lt"/>
              </a:rPr>
              <a:t> options</a:t>
            </a:r>
          </a:p>
        </p:txBody>
      </p:sp>
      <p:sp>
        <p:nvSpPr>
          <p:cNvPr id="5" name="Rectangle 4"/>
          <p:cNvSpPr/>
          <p:nvPr/>
        </p:nvSpPr>
        <p:spPr>
          <a:xfrm>
            <a:off x="533399" y="2466765"/>
            <a:ext cx="6891868" cy="1154162"/>
          </a:xfrm>
          <a:prstGeom prst="rect">
            <a:avLst/>
          </a:prstGeom>
        </p:spPr>
        <p:txBody>
          <a:bodyPr wrap="square">
            <a:spAutoFit/>
          </a:bodyPr>
          <a:lstStyle/>
          <a:p>
            <a:pPr>
              <a:lnSpc>
                <a:spcPct val="150000"/>
              </a:lnSpc>
            </a:pPr>
            <a:r>
              <a:rPr lang="en-US" sz="2300" b="1" dirty="0" smtClean="0">
                <a:solidFill>
                  <a:schemeClr val="bg1"/>
                </a:solidFill>
                <a:latin typeface="+mn-lt"/>
              </a:rPr>
              <a:t>Open options:</a:t>
            </a:r>
          </a:p>
          <a:p>
            <a:pPr marL="342900" indent="-342900">
              <a:lnSpc>
                <a:spcPct val="150000"/>
              </a:lnSpc>
              <a:buFont typeface="Arial" panose="020B0604020202020204" pitchFamily="34" charset="0"/>
              <a:buChar char="•"/>
            </a:pPr>
            <a:r>
              <a:rPr lang="en-US" sz="2300" b="1" dirty="0" smtClean="0">
                <a:solidFill>
                  <a:schemeClr val="bg1"/>
                </a:solidFill>
                <a:latin typeface="+mn-lt"/>
              </a:rPr>
              <a:t>One of the following options must be chosen</a:t>
            </a:r>
          </a:p>
        </p:txBody>
      </p:sp>
      <p:sp>
        <p:nvSpPr>
          <p:cNvPr id="6" name="Rectangle 5"/>
          <p:cNvSpPr/>
          <p:nvPr/>
        </p:nvSpPr>
        <p:spPr>
          <a:xfrm>
            <a:off x="533399" y="4519448"/>
            <a:ext cx="6891868" cy="446276"/>
          </a:xfrm>
          <a:prstGeom prst="rect">
            <a:avLst/>
          </a:prstGeom>
        </p:spPr>
        <p:txBody>
          <a:bodyPr wrap="square">
            <a:spAutoFit/>
          </a:bodyPr>
          <a:lstStyle/>
          <a:p>
            <a:pPr marL="342900" indent="-342900">
              <a:buFont typeface="Arial" panose="020B0604020202020204" pitchFamily="34" charset="0"/>
              <a:buChar char="•"/>
            </a:pPr>
            <a:r>
              <a:rPr lang="en-US" sz="2300" b="1" dirty="0" smtClean="0">
                <a:solidFill>
                  <a:schemeClr val="bg1"/>
                </a:solidFill>
                <a:latin typeface="+mn-lt"/>
              </a:rPr>
              <a:t>Zero or more of the following may be chosen:</a:t>
            </a:r>
          </a:p>
        </p:txBody>
      </p:sp>
      <p:sp>
        <p:nvSpPr>
          <p:cNvPr id="7" name="Rectangle 1"/>
          <p:cNvSpPr>
            <a:spLocks noChangeArrowheads="1"/>
          </p:cNvSpPr>
          <p:nvPr/>
        </p:nvSpPr>
        <p:spPr bwMode="auto">
          <a:xfrm>
            <a:off x="533399" y="1724055"/>
            <a:ext cx="8000999" cy="923330"/>
          </a:xfrm>
          <a:prstGeom prst="rect">
            <a:avLst/>
          </a:prstGeom>
          <a:solidFill>
            <a:srgbClr val="FFFFFF"/>
          </a:solidFill>
          <a:ln w="9525">
            <a:solidFill>
              <a:schemeClr val="bg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1" u="none" strike="noStrike" cap="none" normalizeH="0" baseline="0" dirty="0" smtClean="0">
                <a:ln>
                  <a:noFill/>
                </a:ln>
                <a:solidFill>
                  <a:srgbClr val="408090"/>
                </a:solidFill>
                <a:effectLst/>
                <a:latin typeface="+mn-lt"/>
              </a:rPr>
              <a:t>; Flags to `</a:t>
            </a:r>
            <a:r>
              <a:rPr kumimoji="0" lang="en-US" altLang="en-US" sz="1800" b="0" i="1" u="none" strike="noStrike" cap="none" normalizeH="0" baseline="0" dirty="0" err="1" smtClean="0">
                <a:ln>
                  <a:noFill/>
                </a:ln>
                <a:solidFill>
                  <a:srgbClr val="408090"/>
                </a:solidFill>
                <a:effectLst/>
                <a:latin typeface="+mn-lt"/>
              </a:rPr>
              <a:t>msync</a:t>
            </a:r>
            <a:r>
              <a:rPr kumimoji="0" lang="en-US" altLang="en-US" sz="1800" b="0" i="1" u="none" strike="noStrike" cap="none" normalizeH="0" baseline="0" dirty="0" smtClean="0">
                <a:ln>
                  <a:noFill/>
                </a:ln>
                <a:solidFill>
                  <a:srgbClr val="408090"/>
                </a:solidFill>
                <a:effectLst/>
                <a:latin typeface="+mn-lt"/>
              </a:rPr>
              <a:t>'.</a:t>
            </a:r>
            <a:r>
              <a:rPr kumimoji="0" lang="en-US" altLang="en-US" sz="1800" b="0" i="0" u="none" strike="noStrike" cap="none" normalizeH="0" baseline="0" dirty="0" smtClean="0">
                <a:ln>
                  <a:noFill/>
                </a:ln>
                <a:solidFill>
                  <a:srgbClr val="000000"/>
                </a:solidFill>
                <a:effectLst/>
                <a:latin typeface="+mn-lt"/>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smtClean="0">
                <a:ln>
                  <a:noFill/>
                </a:ln>
                <a:solidFill>
                  <a:srgbClr val="007020"/>
                </a:solidFill>
                <a:effectLst/>
                <a:latin typeface="+mn-lt"/>
              </a:rPr>
              <a:t>%define MS_ASYNC 1 </a:t>
            </a:r>
            <a:r>
              <a:rPr kumimoji="0" lang="en-US" altLang="en-US" sz="1800" b="0" i="1" u="none" strike="noStrike" cap="none" normalizeH="0" baseline="0" dirty="0" smtClean="0">
                <a:ln>
                  <a:noFill/>
                </a:ln>
                <a:solidFill>
                  <a:srgbClr val="408090"/>
                </a:solidFill>
                <a:effectLst/>
                <a:latin typeface="+mn-lt"/>
              </a:rPr>
              <a:t>; Sync memory asynchronously.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smtClean="0">
                <a:ln>
                  <a:noFill/>
                </a:ln>
                <a:solidFill>
                  <a:srgbClr val="007020"/>
                </a:solidFill>
                <a:effectLst/>
                <a:latin typeface="+mn-lt"/>
              </a:rPr>
              <a:t>%define MS_SYNC 4 </a:t>
            </a:r>
            <a:r>
              <a:rPr kumimoji="0" lang="en-US" altLang="en-US" sz="1800" b="0" i="1" u="none" strike="noStrike" cap="none" normalizeH="0" baseline="0" dirty="0" smtClean="0">
                <a:ln>
                  <a:noFill/>
                </a:ln>
                <a:solidFill>
                  <a:srgbClr val="408090"/>
                </a:solidFill>
                <a:effectLst/>
                <a:latin typeface="+mn-lt"/>
              </a:rPr>
              <a:t>; Synchronous memory sync.</a:t>
            </a:r>
            <a:r>
              <a:rPr kumimoji="0" lang="en-US" altLang="en-US" sz="1800" b="0" i="0" u="none" strike="noStrike" cap="none" normalizeH="0" baseline="0" dirty="0" smtClean="0">
                <a:ln>
                  <a:noFill/>
                </a:ln>
                <a:solidFill>
                  <a:schemeClr val="tx1"/>
                </a:solidFill>
                <a:effectLst/>
                <a:latin typeface="+mn-lt"/>
              </a:rPr>
              <a:t> </a:t>
            </a:r>
          </a:p>
        </p:txBody>
      </p:sp>
      <p:sp>
        <p:nvSpPr>
          <p:cNvPr id="9" name="Rectangle 3"/>
          <p:cNvSpPr>
            <a:spLocks noChangeArrowheads="1"/>
          </p:cNvSpPr>
          <p:nvPr/>
        </p:nvSpPr>
        <p:spPr bwMode="auto">
          <a:xfrm>
            <a:off x="533398" y="3573381"/>
            <a:ext cx="8001000" cy="923330"/>
          </a:xfrm>
          <a:prstGeom prst="rect">
            <a:avLst/>
          </a:prstGeom>
          <a:solidFill>
            <a:srgbClr val="FFFFFF"/>
          </a:solidFill>
          <a:ln w="9525">
            <a:solidFill>
              <a:schemeClr val="bg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smtClean="0">
                <a:ln>
                  <a:noFill/>
                </a:ln>
                <a:solidFill>
                  <a:srgbClr val="007020"/>
                </a:solidFill>
                <a:effectLst/>
                <a:latin typeface="+mn-lt"/>
              </a:rPr>
              <a:t>%define O_RDONLY	 	00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smtClean="0">
                <a:ln>
                  <a:noFill/>
                </a:ln>
                <a:solidFill>
                  <a:srgbClr val="007020"/>
                </a:solidFill>
                <a:effectLst/>
                <a:latin typeface="+mn-lt"/>
              </a:rPr>
              <a:t>%define O_WRONLY 		01</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smtClean="0">
                <a:ln>
                  <a:noFill/>
                </a:ln>
                <a:solidFill>
                  <a:srgbClr val="007020"/>
                </a:solidFill>
                <a:effectLst/>
                <a:latin typeface="+mn-lt"/>
              </a:rPr>
              <a:t>%define O_RDWR 		02</a:t>
            </a:r>
            <a:r>
              <a:rPr kumimoji="0" lang="en-US" altLang="en-US" sz="1800" b="0" i="0" u="none" strike="noStrike" cap="none" normalizeH="0" baseline="0" dirty="0" smtClean="0">
                <a:ln>
                  <a:noFill/>
                </a:ln>
                <a:solidFill>
                  <a:schemeClr val="tx1"/>
                </a:solidFill>
                <a:effectLst/>
                <a:latin typeface="+mn-lt"/>
              </a:rPr>
              <a:t> </a:t>
            </a:r>
          </a:p>
        </p:txBody>
      </p:sp>
      <p:sp>
        <p:nvSpPr>
          <p:cNvPr id="10" name="Rectangle 4"/>
          <p:cNvSpPr>
            <a:spLocks noChangeArrowheads="1"/>
          </p:cNvSpPr>
          <p:nvPr/>
        </p:nvSpPr>
        <p:spPr bwMode="auto">
          <a:xfrm>
            <a:off x="533398" y="4997723"/>
            <a:ext cx="8001000" cy="923330"/>
          </a:xfrm>
          <a:prstGeom prst="rect">
            <a:avLst/>
          </a:prstGeom>
          <a:solidFill>
            <a:srgbClr val="FFFFFF"/>
          </a:solidFill>
          <a:ln w="19050">
            <a:solidFill>
              <a:schemeClr val="bg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smtClean="0">
                <a:ln>
                  <a:noFill/>
                </a:ln>
                <a:solidFill>
                  <a:srgbClr val="007020"/>
                </a:solidFill>
                <a:effectLst/>
                <a:latin typeface="+mn-lt"/>
              </a:rPr>
              <a:t>%define O_CREAT 0100 </a:t>
            </a:r>
            <a:r>
              <a:rPr kumimoji="0" lang="en-US" altLang="en-US" sz="1800" b="0" i="1" u="none" strike="noStrike" cap="none" normalizeH="0" baseline="0" dirty="0" smtClean="0">
                <a:ln>
                  <a:noFill/>
                </a:ln>
                <a:solidFill>
                  <a:srgbClr val="408090"/>
                </a:solidFill>
                <a:effectLst/>
                <a:latin typeface="+mn-lt"/>
              </a:rPr>
              <a:t>; Create the file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smtClean="0">
                <a:ln>
                  <a:noFill/>
                </a:ln>
                <a:solidFill>
                  <a:srgbClr val="007020"/>
                </a:solidFill>
                <a:effectLst/>
                <a:latin typeface="+mn-lt"/>
              </a:rPr>
              <a:t>%define O_TRUNC 01000 </a:t>
            </a:r>
            <a:r>
              <a:rPr kumimoji="0" lang="en-US" altLang="en-US" sz="1800" b="0" i="1" u="none" strike="noStrike" cap="none" normalizeH="0" baseline="0" dirty="0" smtClean="0">
                <a:ln>
                  <a:noFill/>
                </a:ln>
                <a:solidFill>
                  <a:srgbClr val="408090"/>
                </a:solidFill>
                <a:effectLst/>
                <a:latin typeface="+mn-lt"/>
              </a:rPr>
              <a:t>; Truncate (if exists)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smtClean="0">
                <a:ln>
                  <a:noFill/>
                </a:ln>
                <a:solidFill>
                  <a:srgbClr val="007020"/>
                </a:solidFill>
                <a:effectLst/>
                <a:latin typeface="+mn-lt"/>
              </a:rPr>
              <a:t>%define O_APPEND 02000 </a:t>
            </a:r>
            <a:r>
              <a:rPr kumimoji="0" lang="en-US" altLang="en-US" sz="1800" b="0" i="1" u="none" strike="noStrike" cap="none" normalizeH="0" baseline="0" dirty="0" smtClean="0">
                <a:ln>
                  <a:noFill/>
                </a:ln>
                <a:solidFill>
                  <a:srgbClr val="408090"/>
                </a:solidFill>
                <a:effectLst/>
                <a:latin typeface="+mn-lt"/>
              </a:rPr>
              <a:t>; Append</a:t>
            </a:r>
            <a:r>
              <a:rPr kumimoji="0" lang="en-US" altLang="en-US" sz="1800" b="0" i="0" u="none" strike="noStrike" cap="none" normalizeH="0" baseline="0" dirty="0" smtClean="0">
                <a:ln>
                  <a:noFill/>
                </a:ln>
                <a:solidFill>
                  <a:schemeClr val="tx1"/>
                </a:solidFill>
                <a:effectLst/>
                <a:latin typeface="+mn-lt"/>
              </a:rPr>
              <a:t> </a:t>
            </a:r>
          </a:p>
        </p:txBody>
      </p:sp>
    </p:spTree>
    <p:extLst>
      <p:ext uri="{BB962C8B-B14F-4D97-AF65-F5344CB8AC3E}">
        <p14:creationId xmlns:p14="http://schemas.microsoft.com/office/powerpoint/2010/main" val="40863975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sz="quarter"/>
          </p:nvPr>
        </p:nvSpPr>
        <p:spPr>
          <a:xfrm>
            <a:off x="6457950" y="78658"/>
            <a:ext cx="1538131" cy="658761"/>
          </a:xfrm>
        </p:spPr>
        <p:txBody>
          <a:bodyPr/>
          <a:lstStyle/>
          <a:p>
            <a:pPr algn="ctr"/>
            <a:r>
              <a:rPr lang="en-US" sz="3000" dirty="0" smtClean="0"/>
              <a:t>Mode</a:t>
            </a:r>
            <a:endParaRPr lang="en-US" sz="3000" dirty="0"/>
          </a:p>
        </p:txBody>
      </p:sp>
      <p:sp>
        <p:nvSpPr>
          <p:cNvPr id="4" name="Rectangle 3"/>
          <p:cNvSpPr/>
          <p:nvPr/>
        </p:nvSpPr>
        <p:spPr>
          <a:xfrm>
            <a:off x="533398" y="1401012"/>
            <a:ext cx="8305802" cy="1862048"/>
          </a:xfrm>
          <a:prstGeom prst="rect">
            <a:avLst/>
          </a:prstGeom>
        </p:spPr>
        <p:txBody>
          <a:bodyPr wrap="square">
            <a:spAutoFit/>
          </a:bodyPr>
          <a:lstStyle/>
          <a:p>
            <a:pPr marL="342900" indent="-342900">
              <a:lnSpc>
                <a:spcPct val="150000"/>
              </a:lnSpc>
              <a:buFont typeface="Arial" panose="020B0604020202020204" pitchFamily="34" charset="0"/>
              <a:buChar char="•"/>
            </a:pPr>
            <a:r>
              <a:rPr lang="en-US" sz="2300" b="1" dirty="0" smtClean="0">
                <a:solidFill>
                  <a:schemeClr val="bg1"/>
                </a:solidFill>
                <a:latin typeface="+mn-lt"/>
              </a:rPr>
              <a:t>If file is being created, specifies permissions to set on it</a:t>
            </a:r>
          </a:p>
          <a:p>
            <a:pPr marL="342900" indent="-342900">
              <a:lnSpc>
                <a:spcPct val="150000"/>
              </a:lnSpc>
              <a:buFont typeface="Arial" panose="020B0604020202020204" pitchFamily="34" charset="0"/>
              <a:buChar char="•"/>
            </a:pPr>
            <a:endParaRPr lang="en-US" sz="2300" b="1" dirty="0" smtClean="0">
              <a:solidFill>
                <a:schemeClr val="bg1"/>
              </a:solidFill>
              <a:latin typeface="+mn-lt"/>
            </a:endParaRPr>
          </a:p>
          <a:p>
            <a:pPr marL="342900" indent="-342900">
              <a:buFont typeface="Arial" panose="020B0604020202020204" pitchFamily="34" charset="0"/>
              <a:buChar char="•"/>
            </a:pPr>
            <a:r>
              <a:rPr lang="en-US" sz="2300" b="1" dirty="0" smtClean="0">
                <a:solidFill>
                  <a:schemeClr val="bg1"/>
                </a:solidFill>
                <a:latin typeface="+mn-lt"/>
              </a:rPr>
              <a:t>Can be one of the following values (follow UNIX-style permission rules) specified on the next slide</a:t>
            </a:r>
            <a:endParaRPr lang="en-US" sz="2300" b="1" dirty="0">
              <a:solidFill>
                <a:schemeClr val="bg1"/>
              </a:solidFill>
              <a:latin typeface="+mn-lt"/>
            </a:endParaRPr>
          </a:p>
        </p:txBody>
      </p:sp>
    </p:spTree>
    <p:extLst>
      <p:ext uri="{BB962C8B-B14F-4D97-AF65-F5344CB8AC3E}">
        <p14:creationId xmlns:p14="http://schemas.microsoft.com/office/powerpoint/2010/main" val="29997505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p:cNvGraphicFramePr>
            <a:graphicFrameLocks noGrp="1"/>
          </p:cNvGraphicFramePr>
          <p:nvPr>
            <p:extLst>
              <p:ext uri="{D42A27DB-BD31-4B8C-83A1-F6EECF244321}">
                <p14:modId xmlns:p14="http://schemas.microsoft.com/office/powerpoint/2010/main" val="595758150"/>
              </p:ext>
            </p:extLst>
          </p:nvPr>
        </p:nvGraphicFramePr>
        <p:xfrm>
          <a:off x="1752601" y="1190627"/>
          <a:ext cx="5514973" cy="4829172"/>
        </p:xfrm>
        <a:graphic>
          <a:graphicData uri="http://schemas.openxmlformats.org/drawingml/2006/table">
            <a:tbl>
              <a:tblPr/>
              <a:tblGrid>
                <a:gridCol w="1046166"/>
                <a:gridCol w="727580"/>
                <a:gridCol w="3741227"/>
              </a:tblGrid>
              <a:tr h="689882">
                <a:tc>
                  <a:txBody>
                    <a:bodyPr/>
                    <a:lstStyle/>
                    <a:p>
                      <a:r>
                        <a:rPr lang="en-US" sz="1400" b="1" dirty="0">
                          <a:solidFill>
                            <a:schemeClr val="bg1"/>
                          </a:solidFill>
                          <a:effectLst/>
                        </a:rPr>
                        <a:t>S_IRWXU</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r>
                        <a:rPr lang="en-US" sz="1400" b="1">
                          <a:solidFill>
                            <a:schemeClr val="bg1"/>
                          </a:solidFill>
                          <a:effectLst/>
                        </a:rPr>
                        <a:t>00700</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r>
                        <a:rPr lang="en-US" sz="1400" b="1">
                          <a:solidFill>
                            <a:schemeClr val="bg1"/>
                          </a:solidFill>
                          <a:effectLst/>
                        </a:rPr>
                        <a:t>user (file owner) has read, write and execute permission</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r>
              <a:tr h="459921">
                <a:tc>
                  <a:txBody>
                    <a:bodyPr/>
                    <a:lstStyle/>
                    <a:p>
                      <a:r>
                        <a:rPr lang="en-US" sz="1400" b="1">
                          <a:solidFill>
                            <a:schemeClr val="bg1"/>
                          </a:solidFill>
                          <a:effectLst/>
                        </a:rPr>
                        <a:t>S_IRUSR</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r>
                        <a:rPr lang="en-US" sz="1400" b="1">
                          <a:solidFill>
                            <a:schemeClr val="bg1"/>
                          </a:solidFill>
                          <a:effectLst/>
                        </a:rPr>
                        <a:t>00400</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r>
                        <a:rPr lang="en-US" sz="1400" b="1">
                          <a:solidFill>
                            <a:schemeClr val="bg1"/>
                          </a:solidFill>
                          <a:effectLst/>
                        </a:rPr>
                        <a:t>user has read permission</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r>
              <a:tr h="459921">
                <a:tc>
                  <a:txBody>
                    <a:bodyPr/>
                    <a:lstStyle/>
                    <a:p>
                      <a:r>
                        <a:rPr lang="en-US" sz="1400" b="1">
                          <a:solidFill>
                            <a:schemeClr val="bg1"/>
                          </a:solidFill>
                          <a:effectLst/>
                        </a:rPr>
                        <a:t>S_IWUSR</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r>
                        <a:rPr lang="en-US" sz="1400" b="1">
                          <a:solidFill>
                            <a:schemeClr val="bg1"/>
                          </a:solidFill>
                          <a:effectLst/>
                        </a:rPr>
                        <a:t>00200</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r>
                        <a:rPr lang="en-US" sz="1400" b="1">
                          <a:solidFill>
                            <a:schemeClr val="bg1"/>
                          </a:solidFill>
                          <a:effectLst/>
                        </a:rPr>
                        <a:t>user has write permission</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r>
              <a:tr h="459921">
                <a:tc>
                  <a:txBody>
                    <a:bodyPr/>
                    <a:lstStyle/>
                    <a:p>
                      <a:r>
                        <a:rPr lang="en-US" sz="1400" b="1">
                          <a:solidFill>
                            <a:schemeClr val="bg1"/>
                          </a:solidFill>
                          <a:effectLst/>
                        </a:rPr>
                        <a:t>S_IXUSR</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r>
                        <a:rPr lang="en-US" sz="1400" b="1">
                          <a:solidFill>
                            <a:schemeClr val="bg1"/>
                          </a:solidFill>
                          <a:effectLst/>
                        </a:rPr>
                        <a:t>00100</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r>
                        <a:rPr lang="en-US" sz="1400" b="1">
                          <a:solidFill>
                            <a:schemeClr val="bg1"/>
                          </a:solidFill>
                          <a:effectLst/>
                        </a:rPr>
                        <a:t>user has execute permission</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r>
              <a:tr h="689882">
                <a:tc>
                  <a:txBody>
                    <a:bodyPr/>
                    <a:lstStyle/>
                    <a:p>
                      <a:r>
                        <a:rPr lang="en-US" sz="1400" b="1">
                          <a:solidFill>
                            <a:schemeClr val="bg1"/>
                          </a:solidFill>
                          <a:effectLst/>
                        </a:rPr>
                        <a:t>S_IRWXG</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r>
                        <a:rPr lang="en-US" sz="1400" b="1">
                          <a:solidFill>
                            <a:schemeClr val="bg1"/>
                          </a:solidFill>
                          <a:effectLst/>
                        </a:rPr>
                        <a:t>00070</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r>
                        <a:rPr lang="en-US" sz="1400" b="1">
                          <a:solidFill>
                            <a:schemeClr val="bg1"/>
                          </a:solidFill>
                          <a:effectLst/>
                        </a:rPr>
                        <a:t>group has read, write and execute permission</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r>
              <a:tr h="459921">
                <a:tc>
                  <a:txBody>
                    <a:bodyPr/>
                    <a:lstStyle/>
                    <a:p>
                      <a:r>
                        <a:rPr lang="en-US" sz="1400" b="1">
                          <a:solidFill>
                            <a:schemeClr val="bg1"/>
                          </a:solidFill>
                          <a:effectLst/>
                        </a:rPr>
                        <a:t>S_IRGRP</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r>
                        <a:rPr lang="en-US" sz="1400" b="1">
                          <a:solidFill>
                            <a:schemeClr val="bg1"/>
                          </a:solidFill>
                          <a:effectLst/>
                        </a:rPr>
                        <a:t>00040</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r>
                        <a:rPr lang="en-US" sz="1400" b="1">
                          <a:solidFill>
                            <a:schemeClr val="bg1"/>
                          </a:solidFill>
                          <a:effectLst/>
                        </a:rPr>
                        <a:t>group has read permission</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r>
              <a:tr h="459921">
                <a:tc>
                  <a:txBody>
                    <a:bodyPr/>
                    <a:lstStyle/>
                    <a:p>
                      <a:r>
                        <a:rPr lang="en-US" sz="1400" b="1">
                          <a:solidFill>
                            <a:schemeClr val="bg1"/>
                          </a:solidFill>
                          <a:effectLst/>
                        </a:rPr>
                        <a:t>S_IWGRP</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r>
                        <a:rPr lang="en-US" sz="1400" b="1">
                          <a:solidFill>
                            <a:schemeClr val="bg1"/>
                          </a:solidFill>
                          <a:effectLst/>
                        </a:rPr>
                        <a:t>00020</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r>
                        <a:rPr lang="en-US" sz="1400" b="1">
                          <a:solidFill>
                            <a:schemeClr val="bg1"/>
                          </a:solidFill>
                          <a:effectLst/>
                        </a:rPr>
                        <a:t>group has write permission</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r>
              <a:tr h="459921">
                <a:tc>
                  <a:txBody>
                    <a:bodyPr/>
                    <a:lstStyle/>
                    <a:p>
                      <a:r>
                        <a:rPr lang="en-US" sz="1400" b="1">
                          <a:solidFill>
                            <a:schemeClr val="bg1"/>
                          </a:solidFill>
                          <a:effectLst/>
                        </a:rPr>
                        <a:t>S_IXGRP</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r>
                        <a:rPr lang="en-US" sz="1400" b="1">
                          <a:solidFill>
                            <a:schemeClr val="bg1"/>
                          </a:solidFill>
                          <a:effectLst/>
                        </a:rPr>
                        <a:t>00010</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r>
                        <a:rPr lang="en-US" sz="1400" b="1">
                          <a:solidFill>
                            <a:schemeClr val="bg1"/>
                          </a:solidFill>
                          <a:effectLst/>
                        </a:rPr>
                        <a:t>group has execute permission</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r>
              <a:tr h="689882">
                <a:tc>
                  <a:txBody>
                    <a:bodyPr/>
                    <a:lstStyle/>
                    <a:p>
                      <a:r>
                        <a:rPr lang="en-US" sz="1400" b="1">
                          <a:solidFill>
                            <a:schemeClr val="bg1"/>
                          </a:solidFill>
                          <a:effectLst/>
                        </a:rPr>
                        <a:t>S_IRWXO</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r>
                        <a:rPr lang="en-US" sz="1400" b="1">
                          <a:solidFill>
                            <a:schemeClr val="bg1"/>
                          </a:solidFill>
                          <a:effectLst/>
                        </a:rPr>
                        <a:t>00007</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r>
                        <a:rPr lang="en-US" sz="1400" b="1" dirty="0">
                          <a:solidFill>
                            <a:schemeClr val="bg1"/>
                          </a:solidFill>
                          <a:effectLst/>
                        </a:rPr>
                        <a:t>others have read, write and execute permission</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23738954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sz="quarter"/>
          </p:nvPr>
        </p:nvSpPr>
        <p:spPr>
          <a:xfrm>
            <a:off x="6410325" y="78658"/>
            <a:ext cx="1585756" cy="658761"/>
          </a:xfrm>
        </p:spPr>
        <p:txBody>
          <a:bodyPr/>
          <a:lstStyle/>
          <a:p>
            <a:pPr algn="ctr"/>
            <a:r>
              <a:rPr lang="en-US" sz="3000" dirty="0" err="1" smtClean="0"/>
              <a:t>Lseek</a:t>
            </a:r>
            <a:endParaRPr lang="en-US" sz="3000" dirty="0"/>
          </a:p>
        </p:txBody>
      </p:sp>
      <p:sp>
        <p:nvSpPr>
          <p:cNvPr id="5" name="Rectangle 4"/>
          <p:cNvSpPr/>
          <p:nvPr/>
        </p:nvSpPr>
        <p:spPr>
          <a:xfrm>
            <a:off x="533398" y="1401012"/>
            <a:ext cx="8305802" cy="1862048"/>
          </a:xfrm>
          <a:prstGeom prst="rect">
            <a:avLst/>
          </a:prstGeom>
        </p:spPr>
        <p:txBody>
          <a:bodyPr wrap="square">
            <a:spAutoFit/>
          </a:bodyPr>
          <a:lstStyle/>
          <a:p>
            <a:pPr marL="342900" indent="-342900">
              <a:buFont typeface="Arial" panose="020B0604020202020204" pitchFamily="34" charset="0"/>
              <a:buChar char="•"/>
            </a:pPr>
            <a:r>
              <a:rPr lang="en-US" sz="2300" b="1" dirty="0" smtClean="0">
                <a:solidFill>
                  <a:schemeClr val="bg1"/>
                </a:solidFill>
                <a:latin typeface="+mn-lt"/>
              </a:rPr>
              <a:t>Lets you move to an offset within a file (moves the files pointer)</a:t>
            </a:r>
          </a:p>
          <a:p>
            <a:pPr marL="342900" indent="-342900">
              <a:buFont typeface="Arial" panose="020B0604020202020204" pitchFamily="34" charset="0"/>
              <a:buChar char="•"/>
            </a:pPr>
            <a:endParaRPr lang="en-US" sz="2300" b="1" dirty="0" smtClean="0">
              <a:solidFill>
                <a:schemeClr val="bg1"/>
              </a:solidFill>
              <a:latin typeface="+mn-lt"/>
            </a:endParaRPr>
          </a:p>
          <a:p>
            <a:pPr marL="342900" indent="-342900">
              <a:buFont typeface="Arial" panose="020B0604020202020204" pitchFamily="34" charset="0"/>
              <a:buChar char="•"/>
            </a:pPr>
            <a:r>
              <a:rPr lang="en-US" sz="2300" b="1" dirty="0" smtClean="0">
                <a:solidFill>
                  <a:schemeClr val="bg1"/>
                </a:solidFill>
                <a:latin typeface="+mn-lt"/>
              </a:rPr>
              <a:t>Returns the distance (in bytes) your current offset is from the file’s beginning</a:t>
            </a:r>
            <a:endParaRPr lang="en-US" sz="2300" b="1" dirty="0">
              <a:solidFill>
                <a:schemeClr val="bg1"/>
              </a:solidFill>
              <a:latin typeface="+mn-lt"/>
            </a:endParaRPr>
          </a:p>
        </p:txBody>
      </p:sp>
    </p:spTree>
    <p:extLst>
      <p:ext uri="{BB962C8B-B14F-4D97-AF65-F5344CB8AC3E}">
        <p14:creationId xmlns:p14="http://schemas.microsoft.com/office/powerpoint/2010/main" val="39520040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sz="quarter"/>
          </p:nvPr>
        </p:nvSpPr>
        <p:spPr>
          <a:xfrm>
            <a:off x="6438900" y="78658"/>
            <a:ext cx="1557181" cy="658761"/>
          </a:xfrm>
        </p:spPr>
        <p:txBody>
          <a:bodyPr/>
          <a:lstStyle/>
          <a:p>
            <a:pPr algn="ctr"/>
            <a:r>
              <a:rPr lang="en-US" sz="3000" dirty="0" err="1" smtClean="0"/>
              <a:t>Lseek</a:t>
            </a:r>
            <a:endParaRPr lang="en-US" sz="3000" dirty="0"/>
          </a:p>
        </p:txBody>
      </p:sp>
      <p:graphicFrame>
        <p:nvGraphicFramePr>
          <p:cNvPr id="8" name="Table 7"/>
          <p:cNvGraphicFramePr>
            <a:graphicFrameLocks noGrp="1"/>
          </p:cNvGraphicFramePr>
          <p:nvPr>
            <p:extLst>
              <p:ext uri="{D42A27DB-BD31-4B8C-83A1-F6EECF244321}">
                <p14:modId xmlns:p14="http://schemas.microsoft.com/office/powerpoint/2010/main" val="2411075777"/>
              </p:ext>
            </p:extLst>
          </p:nvPr>
        </p:nvGraphicFramePr>
        <p:xfrm>
          <a:off x="1258888" y="1999615"/>
          <a:ext cx="6515100" cy="1127760"/>
        </p:xfrm>
        <a:graphic>
          <a:graphicData uri="http://schemas.openxmlformats.org/drawingml/2006/table">
            <a:tbl>
              <a:tblPr/>
              <a:tblGrid>
                <a:gridCol w="1003300"/>
                <a:gridCol w="698500"/>
                <a:gridCol w="927100"/>
                <a:gridCol w="1384300"/>
                <a:gridCol w="850900"/>
                <a:gridCol w="635000"/>
                <a:gridCol w="508000"/>
                <a:gridCol w="508000"/>
              </a:tblGrid>
              <a:tr h="426720">
                <a:tc>
                  <a:txBody>
                    <a:bodyPr/>
                    <a:lstStyle/>
                    <a:p>
                      <a:r>
                        <a:rPr lang="en-US" sz="1800" b="1" dirty="0" err="1">
                          <a:solidFill>
                            <a:schemeClr val="bg1"/>
                          </a:solidFill>
                          <a:effectLst/>
                        </a:rPr>
                        <a:t>Syscall</a:t>
                      </a:r>
                      <a:endParaRPr lang="en-US" sz="1800" b="1" dirty="0">
                        <a:solidFill>
                          <a:schemeClr val="bg1"/>
                        </a:solidFill>
                        <a:effectLst/>
                      </a:endParaRP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r>
                        <a:rPr lang="en-US" sz="1800" b="1">
                          <a:solidFill>
                            <a:schemeClr val="bg1"/>
                          </a:solidFill>
                          <a:effectLst/>
                        </a:rPr>
                        <a:t>RAX</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r>
                        <a:rPr lang="en-US" sz="1800" b="1">
                          <a:solidFill>
                            <a:schemeClr val="bg1"/>
                          </a:solidFill>
                          <a:effectLst/>
                        </a:rPr>
                        <a:t>RDI</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r>
                        <a:rPr lang="en-US" sz="1800" b="1">
                          <a:solidFill>
                            <a:schemeClr val="bg1"/>
                          </a:solidFill>
                          <a:effectLst/>
                        </a:rPr>
                        <a:t>RSI</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r>
                        <a:rPr lang="en-US" sz="1800" b="1" dirty="0">
                          <a:solidFill>
                            <a:schemeClr val="bg1"/>
                          </a:solidFill>
                          <a:effectLst/>
                        </a:rPr>
                        <a:t>RDX</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r>
                        <a:rPr lang="en-US" sz="1800" b="1">
                          <a:solidFill>
                            <a:schemeClr val="bg1"/>
                          </a:solidFill>
                          <a:effectLst/>
                        </a:rPr>
                        <a:t>R10</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r>
                        <a:rPr lang="en-US" sz="1800" b="1">
                          <a:solidFill>
                            <a:schemeClr val="bg1"/>
                          </a:solidFill>
                          <a:effectLst/>
                        </a:rPr>
                        <a:t>R8</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r>
                        <a:rPr lang="en-US" sz="1800" b="1">
                          <a:solidFill>
                            <a:schemeClr val="bg1"/>
                          </a:solidFill>
                          <a:effectLst/>
                        </a:rPr>
                        <a:t>R9</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r>
              <a:tr h="701040">
                <a:tc>
                  <a:txBody>
                    <a:bodyPr/>
                    <a:lstStyle/>
                    <a:p>
                      <a:r>
                        <a:rPr lang="en-US" sz="1800" b="1">
                          <a:solidFill>
                            <a:schemeClr val="bg1"/>
                          </a:solidFill>
                          <a:effectLst/>
                        </a:rPr>
                        <a:t>lseek</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r>
                        <a:rPr lang="en-US" sz="1800" b="1">
                          <a:solidFill>
                            <a:schemeClr val="bg1"/>
                          </a:solidFill>
                          <a:effectLst/>
                        </a:rPr>
                        <a:t>8</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r>
                        <a:rPr lang="en-US" sz="1800" b="1">
                          <a:solidFill>
                            <a:schemeClr val="bg1"/>
                          </a:solidFill>
                          <a:effectLst/>
                        </a:rPr>
                        <a:t>int (fd)</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r>
                        <a:rPr lang="en-US" sz="1800" b="1">
                          <a:solidFill>
                            <a:schemeClr val="bg1"/>
                          </a:solidFill>
                          <a:effectLst/>
                        </a:rPr>
                        <a:t>long offset</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r>
                        <a:rPr lang="en-US" sz="1800" b="1">
                          <a:solidFill>
                            <a:schemeClr val="bg1"/>
                          </a:solidFill>
                          <a:effectLst/>
                        </a:rPr>
                        <a:t>origin</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endParaRPr lang="en-US" sz="1800" b="1">
                        <a:solidFill>
                          <a:schemeClr val="bg1"/>
                        </a:solidFill>
                        <a:effectLst/>
                      </a:endParaRP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endParaRPr lang="en-US" sz="1800" b="1">
                        <a:solidFill>
                          <a:schemeClr val="bg1"/>
                        </a:solidFill>
                        <a:effectLst/>
                      </a:endParaRP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endParaRPr lang="en-US" sz="1800" b="1" dirty="0">
                        <a:solidFill>
                          <a:schemeClr val="bg1"/>
                        </a:solidFill>
                      </a:endParaRPr>
                    </a:p>
                  </a:txBody>
                  <a:tcPr>
                    <a:lnL w="9525" cap="flat" cmpd="sng" algn="ctr">
                      <a:solidFill>
                        <a:schemeClr val="bg1"/>
                      </a:solidFill>
                      <a:prstDash val="solid"/>
                      <a:round/>
                      <a:headEnd type="none" w="med" len="med"/>
                      <a:tailEnd type="none" w="med" len="med"/>
                    </a:lnL>
                    <a:lnT w="9525" cap="flat" cmpd="sng" algn="ctr">
                      <a:solidFill>
                        <a:schemeClr val="bg1"/>
                      </a:solidFill>
                      <a:prstDash val="solid"/>
                      <a:round/>
                      <a:headEnd type="none" w="med" len="med"/>
                      <a:tailEnd type="none" w="med" len="med"/>
                    </a:lnT>
                  </a:tcPr>
                </a:tc>
              </a:tr>
            </a:tbl>
          </a:graphicData>
        </a:graphic>
      </p:graphicFrame>
      <p:sp>
        <p:nvSpPr>
          <p:cNvPr id="9" name="Rectangle 3"/>
          <p:cNvSpPr>
            <a:spLocks noChangeArrowheads="1"/>
          </p:cNvSpPr>
          <p:nvPr/>
        </p:nvSpPr>
        <p:spPr bwMode="auto">
          <a:xfrm>
            <a:off x="554038" y="291147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smtClean="0">
                <a:ln>
                  <a:noFill/>
                </a:ln>
                <a:solidFill>
                  <a:schemeClr val="tx1"/>
                </a:solidFill>
                <a:effectLst/>
                <a:latin typeface="Arial" panose="020B0604020202020204" pitchFamily="34" charset="0"/>
              </a:rPr>
              <a:t/>
            </a:r>
            <a:br>
              <a:rPr kumimoji="0" lang="en-US" altLang="en-US" sz="1800" b="0" i="0" u="none" strike="noStrike" cap="none" normalizeH="0" baseline="0" smtClean="0">
                <a:ln>
                  <a:noFill/>
                </a:ln>
                <a:solidFill>
                  <a:schemeClr val="tx1"/>
                </a:solidFill>
                <a:effectLst/>
                <a:latin typeface="Arial" panose="020B0604020202020204" pitchFamily="34" charset="0"/>
              </a:rPr>
            </a:b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286907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206" name="Rectangle 1030"/>
          <p:cNvSpPr>
            <a:spLocks noGrp="1" noChangeArrowheads="1"/>
          </p:cNvSpPr>
          <p:nvPr>
            <p:ph type="title"/>
          </p:nvPr>
        </p:nvSpPr>
        <p:spPr>
          <a:xfrm>
            <a:off x="1524000" y="202296"/>
            <a:ext cx="6248400" cy="539750"/>
          </a:xfrm>
        </p:spPr>
        <p:txBody>
          <a:bodyPr/>
          <a:lstStyle/>
          <a:p>
            <a:pPr eaLnBrk="1" hangingPunct="1">
              <a:defRPr/>
            </a:pPr>
            <a:r>
              <a:rPr lang="en-US" dirty="0" smtClean="0"/>
              <a:t>Objectives</a:t>
            </a:r>
          </a:p>
        </p:txBody>
      </p:sp>
      <p:sp>
        <p:nvSpPr>
          <p:cNvPr id="179207" name="Rectangle 1031"/>
          <p:cNvSpPr>
            <a:spLocks noGrp="1" noChangeArrowheads="1"/>
          </p:cNvSpPr>
          <p:nvPr>
            <p:ph idx="1"/>
          </p:nvPr>
        </p:nvSpPr>
        <p:spPr>
          <a:xfrm>
            <a:off x="500856" y="1410581"/>
            <a:ext cx="8294687" cy="3478556"/>
          </a:xfrm>
        </p:spPr>
        <p:txBody>
          <a:bodyPr/>
          <a:lstStyle/>
          <a:p>
            <a:pPr eaLnBrk="1" hangingPunct="1">
              <a:defRPr/>
            </a:pPr>
            <a:r>
              <a:rPr lang="en-US" sz="2300" dirty="0"/>
              <a:t>Understand and Identify basic facts about Linux files and file descriptors</a:t>
            </a:r>
          </a:p>
          <a:p>
            <a:pPr eaLnBrk="1" hangingPunct="1">
              <a:defRPr/>
            </a:pPr>
            <a:r>
              <a:rPr lang="en-US" sz="2300" dirty="0"/>
              <a:t>Implement wrappers for several file I/O system calls</a:t>
            </a:r>
          </a:p>
          <a:p>
            <a:pPr eaLnBrk="1" hangingPunct="1">
              <a:defRPr/>
            </a:pPr>
            <a:r>
              <a:rPr lang="en-US" sz="2300" dirty="0"/>
              <a:t>Understand and utilize file-based process bookkeeping mechanisms (via /proc)</a:t>
            </a:r>
            <a:endParaRPr lang="en-US" sz="2000" dirty="0" smtClean="0"/>
          </a:p>
        </p:txBody>
      </p:sp>
      <p:sp>
        <p:nvSpPr>
          <p:cNvPr id="30722" name="Slide Number Placeholder 3"/>
          <p:cNvSpPr>
            <a:spLocks noGrp="1"/>
          </p:cNvSpPr>
          <p:nvPr>
            <p:ph type="sldNum" sz="quarter" idx="4294967295"/>
          </p:nvPr>
        </p:nvSpPr>
        <p:spPr>
          <a:xfrm>
            <a:off x="7239000" y="6248400"/>
            <a:ext cx="1905000" cy="457200"/>
          </a:xfrm>
          <a:prstGeom prst="rect">
            <a:avLst/>
          </a:prstGeom>
          <a:noFill/>
        </p:spPr>
        <p:txBody>
          <a:bodyPr/>
          <a:lstStyle/>
          <a:p>
            <a:fld id="{D1284C0D-456C-472E-904F-1D8CE2AD17BB}" type="slidenum">
              <a:rPr lang="en-US" smtClean="0"/>
              <a:pPr/>
              <a:t>2</a:t>
            </a:fld>
            <a:endParaRPr lang="en-US" smtClean="0"/>
          </a:p>
        </p:txBody>
      </p:sp>
    </p:spTree>
  </p:cSld>
  <p:clrMapOvr>
    <a:masterClrMapping/>
  </p:clrMapOvr>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33398" y="1401012"/>
            <a:ext cx="7462683" cy="446276"/>
          </a:xfrm>
          <a:prstGeom prst="rect">
            <a:avLst/>
          </a:prstGeom>
        </p:spPr>
        <p:txBody>
          <a:bodyPr wrap="square">
            <a:spAutoFit/>
          </a:bodyPr>
          <a:lstStyle/>
          <a:p>
            <a:pPr marL="342900" indent="-342900">
              <a:buFont typeface="Arial" panose="020B0604020202020204" pitchFamily="34" charset="0"/>
              <a:buChar char="•"/>
            </a:pPr>
            <a:r>
              <a:rPr lang="en-US" sz="2300" b="1" dirty="0" smtClean="0">
                <a:solidFill>
                  <a:schemeClr val="bg1"/>
                </a:solidFill>
                <a:latin typeface="+mn-lt"/>
              </a:rPr>
              <a:t>Values for origin (indicating where to move from):</a:t>
            </a:r>
            <a:endParaRPr lang="en-US" sz="2300" b="1" dirty="0">
              <a:solidFill>
                <a:schemeClr val="bg1"/>
              </a:solidFill>
              <a:latin typeface="+mn-lt"/>
            </a:endParaRPr>
          </a:p>
        </p:txBody>
      </p:sp>
      <p:sp>
        <p:nvSpPr>
          <p:cNvPr id="5" name="Title 1"/>
          <p:cNvSpPr txBox="1">
            <a:spLocks/>
          </p:cNvSpPr>
          <p:nvPr/>
        </p:nvSpPr>
        <p:spPr bwMode="auto">
          <a:xfrm>
            <a:off x="6438900" y="78658"/>
            <a:ext cx="1557181" cy="658761"/>
          </a:xfrm>
          <a:prstGeom prst="rect">
            <a:avLst/>
          </a:prstGeom>
          <a:noFill/>
          <a:ln w="12700">
            <a:noFill/>
            <a:miter lim="800000"/>
            <a:headEnd/>
            <a:tailEnd/>
          </a:ln>
        </p:spPr>
        <p:txBody>
          <a:bodyPr vert="horz" wrap="square" lIns="85725" tIns="39688" rIns="85725" bIns="39688" numCol="1" anchor="b" anchorCtr="0" compatLnSpc="1">
            <a:prstTxWarp prst="textNoShape">
              <a:avLst/>
            </a:prstTxWarp>
          </a:bodyPr>
          <a:lstStyle>
            <a:lvl1pPr algn="r" rtl="0" eaLnBrk="0" fontAlgn="base" hangingPunct="0">
              <a:lnSpc>
                <a:spcPct val="70000"/>
              </a:lnSpc>
              <a:spcBef>
                <a:spcPct val="0"/>
              </a:spcBef>
              <a:spcAft>
                <a:spcPct val="0"/>
              </a:spcAft>
              <a:defRPr sz="4400" b="1" i="1">
                <a:solidFill>
                  <a:schemeClr val="bg1"/>
                </a:solidFill>
                <a:latin typeface="+mj-lt"/>
                <a:ea typeface="+mj-ea"/>
                <a:cs typeface="+mj-cs"/>
              </a:defRPr>
            </a:lvl1pPr>
            <a:lvl2pPr algn="r" rtl="0" eaLnBrk="0" fontAlgn="base" hangingPunct="0">
              <a:lnSpc>
                <a:spcPct val="70000"/>
              </a:lnSpc>
              <a:spcBef>
                <a:spcPct val="0"/>
              </a:spcBef>
              <a:spcAft>
                <a:spcPct val="0"/>
              </a:spcAft>
              <a:defRPr sz="3000" b="1" i="1">
                <a:solidFill>
                  <a:schemeClr val="bg1"/>
                </a:solidFill>
                <a:latin typeface="Arial" charset="0"/>
              </a:defRPr>
            </a:lvl2pPr>
            <a:lvl3pPr algn="r" rtl="0" eaLnBrk="0" fontAlgn="base" hangingPunct="0">
              <a:lnSpc>
                <a:spcPct val="70000"/>
              </a:lnSpc>
              <a:spcBef>
                <a:spcPct val="0"/>
              </a:spcBef>
              <a:spcAft>
                <a:spcPct val="0"/>
              </a:spcAft>
              <a:defRPr sz="3000" b="1" i="1">
                <a:solidFill>
                  <a:schemeClr val="bg1"/>
                </a:solidFill>
                <a:latin typeface="Arial" charset="0"/>
              </a:defRPr>
            </a:lvl3pPr>
            <a:lvl4pPr algn="r" rtl="0" eaLnBrk="0" fontAlgn="base" hangingPunct="0">
              <a:lnSpc>
                <a:spcPct val="70000"/>
              </a:lnSpc>
              <a:spcBef>
                <a:spcPct val="0"/>
              </a:spcBef>
              <a:spcAft>
                <a:spcPct val="0"/>
              </a:spcAft>
              <a:defRPr sz="3000" b="1" i="1">
                <a:solidFill>
                  <a:schemeClr val="bg1"/>
                </a:solidFill>
                <a:latin typeface="Arial" charset="0"/>
              </a:defRPr>
            </a:lvl4pPr>
            <a:lvl5pPr algn="r" rtl="0" eaLnBrk="0" fontAlgn="base" hangingPunct="0">
              <a:lnSpc>
                <a:spcPct val="70000"/>
              </a:lnSpc>
              <a:spcBef>
                <a:spcPct val="0"/>
              </a:spcBef>
              <a:spcAft>
                <a:spcPct val="0"/>
              </a:spcAft>
              <a:defRPr sz="3000" b="1" i="1">
                <a:solidFill>
                  <a:schemeClr val="bg1"/>
                </a:solidFill>
                <a:latin typeface="Arial" charset="0"/>
              </a:defRPr>
            </a:lvl5pPr>
            <a:lvl6pPr marL="457200" algn="r" rtl="0" fontAlgn="base">
              <a:lnSpc>
                <a:spcPct val="70000"/>
              </a:lnSpc>
              <a:spcBef>
                <a:spcPct val="0"/>
              </a:spcBef>
              <a:spcAft>
                <a:spcPct val="0"/>
              </a:spcAft>
              <a:defRPr sz="3000" b="1" i="1">
                <a:solidFill>
                  <a:schemeClr val="bg1"/>
                </a:solidFill>
                <a:latin typeface="Arial" charset="0"/>
              </a:defRPr>
            </a:lvl6pPr>
            <a:lvl7pPr marL="914400" algn="r" rtl="0" fontAlgn="base">
              <a:lnSpc>
                <a:spcPct val="70000"/>
              </a:lnSpc>
              <a:spcBef>
                <a:spcPct val="0"/>
              </a:spcBef>
              <a:spcAft>
                <a:spcPct val="0"/>
              </a:spcAft>
              <a:defRPr sz="3000" b="1" i="1">
                <a:solidFill>
                  <a:schemeClr val="bg1"/>
                </a:solidFill>
                <a:latin typeface="Arial" charset="0"/>
              </a:defRPr>
            </a:lvl7pPr>
            <a:lvl8pPr marL="1371600" algn="r" rtl="0" fontAlgn="base">
              <a:lnSpc>
                <a:spcPct val="70000"/>
              </a:lnSpc>
              <a:spcBef>
                <a:spcPct val="0"/>
              </a:spcBef>
              <a:spcAft>
                <a:spcPct val="0"/>
              </a:spcAft>
              <a:defRPr sz="3000" b="1" i="1">
                <a:solidFill>
                  <a:schemeClr val="bg1"/>
                </a:solidFill>
                <a:latin typeface="Arial" charset="0"/>
              </a:defRPr>
            </a:lvl8pPr>
            <a:lvl9pPr marL="1828800" algn="r" rtl="0" fontAlgn="base">
              <a:lnSpc>
                <a:spcPct val="70000"/>
              </a:lnSpc>
              <a:spcBef>
                <a:spcPct val="0"/>
              </a:spcBef>
              <a:spcAft>
                <a:spcPct val="0"/>
              </a:spcAft>
              <a:defRPr sz="3000" b="1" i="1">
                <a:solidFill>
                  <a:schemeClr val="bg1"/>
                </a:solidFill>
                <a:latin typeface="Arial" charset="0"/>
              </a:defRPr>
            </a:lvl9pPr>
          </a:lstStyle>
          <a:p>
            <a:pPr algn="ctr"/>
            <a:r>
              <a:rPr lang="en-US" sz="3000" kern="0" smtClean="0"/>
              <a:t>Lseek</a:t>
            </a:r>
            <a:endParaRPr lang="en-US" sz="3000" kern="0" dirty="0"/>
          </a:p>
        </p:txBody>
      </p:sp>
      <p:sp>
        <p:nvSpPr>
          <p:cNvPr id="7" name="Rectangle 1"/>
          <p:cNvSpPr>
            <a:spLocks noChangeArrowheads="1"/>
          </p:cNvSpPr>
          <p:nvPr/>
        </p:nvSpPr>
        <p:spPr bwMode="auto">
          <a:xfrm>
            <a:off x="1095375" y="2364315"/>
            <a:ext cx="6587053" cy="923330"/>
          </a:xfrm>
          <a:prstGeom prst="rect">
            <a:avLst/>
          </a:prstGeom>
          <a:solidFill>
            <a:srgbClr val="FFFFFF"/>
          </a:solidFill>
          <a:ln w="19050">
            <a:solidFill>
              <a:schemeClr val="bg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smtClean="0">
                <a:ln>
                  <a:noFill/>
                </a:ln>
                <a:solidFill>
                  <a:srgbClr val="007020"/>
                </a:solidFill>
                <a:effectLst/>
                <a:latin typeface="+mn-lt"/>
              </a:rPr>
              <a:t>%define SEEK_SET 0 </a:t>
            </a:r>
            <a:r>
              <a:rPr kumimoji="0" lang="en-US" altLang="en-US" sz="1800" b="1" i="1" u="none" strike="noStrike" cap="none" normalizeH="0" baseline="0" dirty="0" smtClean="0">
                <a:ln>
                  <a:noFill/>
                </a:ln>
                <a:solidFill>
                  <a:srgbClr val="408090"/>
                </a:solidFill>
                <a:effectLst/>
                <a:latin typeface="+mn-lt"/>
              </a:rPr>
              <a:t>; Seek from beginning of file</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smtClean="0">
                <a:ln>
                  <a:noFill/>
                </a:ln>
                <a:solidFill>
                  <a:srgbClr val="007020"/>
                </a:solidFill>
                <a:effectLst/>
                <a:latin typeface="+mn-lt"/>
              </a:rPr>
              <a:t>%define SEEK_CUR 1 </a:t>
            </a:r>
            <a:r>
              <a:rPr kumimoji="0" lang="en-US" altLang="en-US" sz="1800" b="1" i="1" u="none" strike="noStrike" cap="none" normalizeH="0" baseline="0" dirty="0" smtClean="0">
                <a:ln>
                  <a:noFill/>
                </a:ln>
                <a:solidFill>
                  <a:srgbClr val="408090"/>
                </a:solidFill>
                <a:effectLst/>
                <a:latin typeface="+mn-lt"/>
              </a:rPr>
              <a:t>; Seek from current position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smtClean="0">
                <a:ln>
                  <a:noFill/>
                </a:ln>
                <a:solidFill>
                  <a:srgbClr val="007020"/>
                </a:solidFill>
                <a:effectLst/>
                <a:latin typeface="+mn-lt"/>
              </a:rPr>
              <a:t>%define SEEK_END 2 </a:t>
            </a:r>
            <a:r>
              <a:rPr kumimoji="0" lang="en-US" altLang="en-US" sz="1800" b="1" i="1" u="none" strike="noStrike" cap="none" normalizeH="0" baseline="0" dirty="0" smtClean="0">
                <a:ln>
                  <a:noFill/>
                </a:ln>
                <a:solidFill>
                  <a:srgbClr val="408090"/>
                </a:solidFill>
                <a:effectLst/>
                <a:latin typeface="+mn-lt"/>
              </a:rPr>
              <a:t>; Seek from the end of the file</a:t>
            </a:r>
            <a:r>
              <a:rPr kumimoji="0" lang="en-US" altLang="en-US" sz="1800" b="1" i="0" u="none" strike="noStrike" cap="none" normalizeH="0" baseline="0" dirty="0" smtClean="0">
                <a:ln>
                  <a:noFill/>
                </a:ln>
                <a:solidFill>
                  <a:schemeClr val="tx1"/>
                </a:solidFill>
                <a:effectLst/>
                <a:latin typeface="+mn-lt"/>
              </a:rPr>
              <a:t> </a:t>
            </a:r>
          </a:p>
        </p:txBody>
      </p:sp>
    </p:spTree>
    <p:extLst>
      <p:ext uri="{BB962C8B-B14F-4D97-AF65-F5344CB8AC3E}">
        <p14:creationId xmlns:p14="http://schemas.microsoft.com/office/powerpoint/2010/main" val="299329306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sz="quarter"/>
          </p:nvPr>
        </p:nvSpPr>
        <p:spPr>
          <a:xfrm>
            <a:off x="6696075" y="78658"/>
            <a:ext cx="1300006" cy="658761"/>
          </a:xfrm>
        </p:spPr>
        <p:txBody>
          <a:bodyPr/>
          <a:lstStyle/>
          <a:p>
            <a:pPr algn="ctr"/>
            <a:r>
              <a:rPr lang="en-US" sz="3000" dirty="0" smtClean="0"/>
              <a:t>Stat</a:t>
            </a:r>
            <a:endParaRPr lang="en-US" sz="3000" dirty="0"/>
          </a:p>
        </p:txBody>
      </p:sp>
      <p:sp>
        <p:nvSpPr>
          <p:cNvPr id="4" name="Rectangle 3"/>
          <p:cNvSpPr/>
          <p:nvPr/>
        </p:nvSpPr>
        <p:spPr>
          <a:xfrm>
            <a:off x="533398" y="1401012"/>
            <a:ext cx="8496302" cy="1862048"/>
          </a:xfrm>
          <a:prstGeom prst="rect">
            <a:avLst/>
          </a:prstGeom>
        </p:spPr>
        <p:txBody>
          <a:bodyPr wrap="square">
            <a:spAutoFit/>
          </a:bodyPr>
          <a:lstStyle/>
          <a:p>
            <a:pPr marL="342900" indent="-342900">
              <a:buFont typeface="Arial" panose="020B0604020202020204" pitchFamily="34" charset="0"/>
              <a:buChar char="•"/>
            </a:pPr>
            <a:r>
              <a:rPr lang="en-US" sz="2300" b="1" dirty="0" smtClean="0">
                <a:solidFill>
                  <a:schemeClr val="bg1"/>
                </a:solidFill>
                <a:latin typeface="+mn-lt"/>
              </a:rPr>
              <a:t>The stat system call can also be used to retrieve file size</a:t>
            </a:r>
          </a:p>
          <a:p>
            <a:pPr marL="342900" indent="-342900">
              <a:buFont typeface="Arial" panose="020B0604020202020204" pitchFamily="34" charset="0"/>
              <a:buChar char="•"/>
            </a:pPr>
            <a:endParaRPr lang="en-US" sz="2300" b="1" dirty="0" smtClean="0">
              <a:solidFill>
                <a:schemeClr val="bg1"/>
              </a:solidFill>
              <a:latin typeface="+mn-lt"/>
            </a:endParaRPr>
          </a:p>
          <a:p>
            <a:pPr marL="342900" indent="-342900">
              <a:buFont typeface="Arial" panose="020B0604020202020204" pitchFamily="34" charset="0"/>
              <a:buChar char="•"/>
            </a:pPr>
            <a:r>
              <a:rPr lang="en-US" sz="2300" b="1" dirty="0" smtClean="0">
                <a:solidFill>
                  <a:schemeClr val="bg1"/>
                </a:solidFill>
                <a:latin typeface="+mn-lt"/>
              </a:rPr>
              <a:t>Requires an additional structure definition</a:t>
            </a:r>
          </a:p>
          <a:p>
            <a:pPr marL="342900" indent="-342900">
              <a:buFont typeface="Arial" panose="020B0604020202020204" pitchFamily="34" charset="0"/>
              <a:buChar char="•"/>
            </a:pPr>
            <a:endParaRPr lang="en-US" sz="2300" b="1" dirty="0" smtClean="0">
              <a:solidFill>
                <a:schemeClr val="bg1"/>
              </a:solidFill>
              <a:latin typeface="+mn-lt"/>
            </a:endParaRPr>
          </a:p>
          <a:p>
            <a:pPr marL="342900" indent="-342900">
              <a:buFont typeface="Arial" panose="020B0604020202020204" pitchFamily="34" charset="0"/>
              <a:buChar char="•"/>
            </a:pPr>
            <a:r>
              <a:rPr lang="en-US" sz="2300" b="1" dirty="0" smtClean="0">
                <a:solidFill>
                  <a:schemeClr val="bg1"/>
                </a:solidFill>
                <a:latin typeface="+mn-lt"/>
              </a:rPr>
              <a:t>Take a look at ”man 2 stat” for further information</a:t>
            </a:r>
            <a:endParaRPr lang="en-US" sz="2300" b="1" dirty="0">
              <a:solidFill>
                <a:schemeClr val="bg1"/>
              </a:solidFill>
              <a:latin typeface="+mn-lt"/>
            </a:endParaRPr>
          </a:p>
        </p:txBody>
      </p:sp>
    </p:spTree>
    <p:extLst>
      <p:ext uri="{BB962C8B-B14F-4D97-AF65-F5344CB8AC3E}">
        <p14:creationId xmlns:p14="http://schemas.microsoft.com/office/powerpoint/2010/main" val="331152267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sz="quarter"/>
          </p:nvPr>
        </p:nvSpPr>
        <p:spPr>
          <a:xfrm>
            <a:off x="5038725" y="78658"/>
            <a:ext cx="2957356" cy="658761"/>
          </a:xfrm>
        </p:spPr>
        <p:txBody>
          <a:bodyPr/>
          <a:lstStyle/>
          <a:p>
            <a:pPr algn="ctr"/>
            <a:r>
              <a:rPr lang="en-US" sz="3000" dirty="0" smtClean="0"/>
              <a:t>Lab – File I/O</a:t>
            </a:r>
            <a:endParaRPr lang="en-US" sz="3000" dirty="0"/>
          </a:p>
        </p:txBody>
      </p:sp>
      <p:sp>
        <p:nvSpPr>
          <p:cNvPr id="4" name="Rectangle 3"/>
          <p:cNvSpPr/>
          <p:nvPr/>
        </p:nvSpPr>
        <p:spPr>
          <a:xfrm>
            <a:off x="533398" y="1401012"/>
            <a:ext cx="7462683" cy="3985706"/>
          </a:xfrm>
          <a:prstGeom prst="rect">
            <a:avLst/>
          </a:prstGeom>
        </p:spPr>
        <p:txBody>
          <a:bodyPr wrap="square">
            <a:spAutoFit/>
          </a:bodyPr>
          <a:lstStyle/>
          <a:p>
            <a:r>
              <a:rPr lang="en-US" sz="2300" b="1" dirty="0" smtClean="0">
                <a:solidFill>
                  <a:schemeClr val="bg1"/>
                </a:solidFill>
                <a:latin typeface="+mn-lt"/>
              </a:rPr>
              <a:t>Create system call wrappers to:</a:t>
            </a:r>
          </a:p>
          <a:p>
            <a:pPr marL="342900" indent="-342900">
              <a:buFont typeface="Arial" panose="020B0604020202020204" pitchFamily="34" charset="0"/>
              <a:buChar char="•"/>
            </a:pPr>
            <a:endParaRPr lang="en-US" sz="2300" b="1" dirty="0" smtClean="0">
              <a:solidFill>
                <a:schemeClr val="bg1"/>
              </a:solidFill>
              <a:latin typeface="+mn-lt"/>
            </a:endParaRPr>
          </a:p>
          <a:p>
            <a:pPr marL="342900" indent="-342900">
              <a:buFont typeface="Arial" panose="020B0604020202020204" pitchFamily="34" charset="0"/>
              <a:buChar char="•"/>
            </a:pPr>
            <a:r>
              <a:rPr lang="en-US" sz="2300" b="1" dirty="0" smtClean="0">
                <a:solidFill>
                  <a:schemeClr val="bg1"/>
                </a:solidFill>
                <a:latin typeface="+mn-lt"/>
              </a:rPr>
              <a:t>Open existing files</a:t>
            </a:r>
          </a:p>
          <a:p>
            <a:pPr marL="342900" indent="-342900">
              <a:buFont typeface="Arial" panose="020B0604020202020204" pitchFamily="34" charset="0"/>
              <a:buChar char="•"/>
            </a:pPr>
            <a:endParaRPr lang="en-US" sz="2300" b="1" dirty="0">
              <a:solidFill>
                <a:schemeClr val="bg1"/>
              </a:solidFill>
              <a:latin typeface="+mn-lt"/>
            </a:endParaRPr>
          </a:p>
          <a:p>
            <a:pPr marL="342900" indent="-342900">
              <a:buFont typeface="Arial" panose="020B0604020202020204" pitchFamily="34" charset="0"/>
              <a:buChar char="•"/>
            </a:pPr>
            <a:r>
              <a:rPr lang="en-US" sz="2300" b="1" dirty="0" smtClean="0">
                <a:solidFill>
                  <a:schemeClr val="bg1"/>
                </a:solidFill>
                <a:latin typeface="+mn-lt"/>
              </a:rPr>
              <a:t>Create new files</a:t>
            </a:r>
          </a:p>
          <a:p>
            <a:pPr marL="342900" indent="-342900">
              <a:buFont typeface="Arial" panose="020B0604020202020204" pitchFamily="34" charset="0"/>
              <a:buChar char="•"/>
            </a:pPr>
            <a:endParaRPr lang="en-US" sz="2300" b="1" dirty="0">
              <a:solidFill>
                <a:schemeClr val="bg1"/>
              </a:solidFill>
              <a:latin typeface="+mn-lt"/>
            </a:endParaRPr>
          </a:p>
          <a:p>
            <a:pPr marL="342900" indent="-342900">
              <a:buFont typeface="Arial" panose="020B0604020202020204" pitchFamily="34" charset="0"/>
              <a:buChar char="•"/>
            </a:pPr>
            <a:r>
              <a:rPr lang="en-US" sz="2300" b="1" dirty="0" smtClean="0">
                <a:solidFill>
                  <a:schemeClr val="bg1"/>
                </a:solidFill>
                <a:latin typeface="+mn-lt"/>
              </a:rPr>
              <a:t>Read from and write to files</a:t>
            </a:r>
          </a:p>
          <a:p>
            <a:pPr marL="342900" indent="-342900">
              <a:buFont typeface="Arial" panose="020B0604020202020204" pitchFamily="34" charset="0"/>
              <a:buChar char="•"/>
            </a:pPr>
            <a:endParaRPr lang="en-US" sz="2300" b="1" dirty="0">
              <a:solidFill>
                <a:schemeClr val="bg1"/>
              </a:solidFill>
              <a:latin typeface="+mn-lt"/>
            </a:endParaRPr>
          </a:p>
          <a:p>
            <a:pPr marL="342900" indent="-342900">
              <a:buFont typeface="Arial" panose="020B0604020202020204" pitchFamily="34" charset="0"/>
              <a:buChar char="•"/>
            </a:pPr>
            <a:r>
              <a:rPr lang="en-US" sz="2300" b="1" dirty="0" smtClean="0">
                <a:solidFill>
                  <a:schemeClr val="bg1"/>
                </a:solidFill>
                <a:latin typeface="+mn-lt"/>
              </a:rPr>
              <a:t>Move the location of the file pointer</a:t>
            </a:r>
          </a:p>
          <a:p>
            <a:pPr marL="342900" indent="-342900">
              <a:buFont typeface="Arial" panose="020B0604020202020204" pitchFamily="34" charset="0"/>
              <a:buChar char="•"/>
            </a:pPr>
            <a:endParaRPr lang="en-US" sz="2300" b="1" dirty="0">
              <a:solidFill>
                <a:schemeClr val="bg1"/>
              </a:solidFill>
              <a:latin typeface="+mn-lt"/>
            </a:endParaRPr>
          </a:p>
          <a:p>
            <a:pPr marL="342900" indent="-342900">
              <a:buFont typeface="Arial" panose="020B0604020202020204" pitchFamily="34" charset="0"/>
              <a:buChar char="•"/>
            </a:pPr>
            <a:r>
              <a:rPr lang="en-US" sz="2300" b="1" dirty="0" smtClean="0">
                <a:solidFill>
                  <a:schemeClr val="bg1"/>
                </a:solidFill>
                <a:latin typeface="+mn-lt"/>
              </a:rPr>
              <a:t>Find the file size via </a:t>
            </a:r>
            <a:r>
              <a:rPr lang="en-US" sz="2300" b="1" dirty="0" err="1" smtClean="0">
                <a:solidFill>
                  <a:schemeClr val="bg1"/>
                </a:solidFill>
                <a:latin typeface="+mn-lt"/>
              </a:rPr>
              <a:t>Iseek</a:t>
            </a:r>
            <a:r>
              <a:rPr lang="en-US" sz="2300" b="1" dirty="0" smtClean="0">
                <a:solidFill>
                  <a:schemeClr val="bg1"/>
                </a:solidFill>
                <a:latin typeface="+mn-lt"/>
              </a:rPr>
              <a:t> or stat</a:t>
            </a:r>
            <a:endParaRPr lang="en-US" sz="2300" b="1" dirty="0">
              <a:solidFill>
                <a:schemeClr val="bg1"/>
              </a:solidFill>
              <a:latin typeface="+mn-lt"/>
            </a:endParaRPr>
          </a:p>
        </p:txBody>
      </p:sp>
    </p:spTree>
    <p:extLst>
      <p:ext uri="{BB962C8B-B14F-4D97-AF65-F5344CB8AC3E}">
        <p14:creationId xmlns:p14="http://schemas.microsoft.com/office/powerpoint/2010/main" val="239237588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sz="quarter"/>
          </p:nvPr>
        </p:nvSpPr>
        <p:spPr>
          <a:xfrm>
            <a:off x="5514975" y="78658"/>
            <a:ext cx="2481106" cy="658761"/>
          </a:xfrm>
        </p:spPr>
        <p:txBody>
          <a:bodyPr/>
          <a:lstStyle/>
          <a:p>
            <a:pPr algn="ctr"/>
            <a:r>
              <a:rPr lang="en-US" sz="3000" dirty="0" smtClean="0"/>
              <a:t>Directories</a:t>
            </a:r>
            <a:endParaRPr lang="en-US" sz="3000" dirty="0"/>
          </a:p>
        </p:txBody>
      </p:sp>
      <p:sp>
        <p:nvSpPr>
          <p:cNvPr id="4" name="Rectangle 3"/>
          <p:cNvSpPr/>
          <p:nvPr/>
        </p:nvSpPr>
        <p:spPr>
          <a:xfrm>
            <a:off x="533399" y="1401012"/>
            <a:ext cx="7124702" cy="1154162"/>
          </a:xfrm>
          <a:prstGeom prst="rect">
            <a:avLst/>
          </a:prstGeom>
        </p:spPr>
        <p:txBody>
          <a:bodyPr wrap="square">
            <a:spAutoFit/>
          </a:bodyPr>
          <a:lstStyle/>
          <a:p>
            <a:pPr marL="342900" indent="-342900">
              <a:buFont typeface="Arial" panose="020B0604020202020204" pitchFamily="34" charset="0"/>
              <a:buChar char="•"/>
            </a:pPr>
            <a:r>
              <a:rPr lang="en-US" sz="2300" b="1" dirty="0" smtClean="0">
                <a:solidFill>
                  <a:schemeClr val="bg1"/>
                </a:solidFill>
                <a:latin typeface="+mn-lt"/>
              </a:rPr>
              <a:t>Several </a:t>
            </a:r>
            <a:r>
              <a:rPr lang="en-US" sz="2300" b="1" dirty="0" err="1" smtClean="0">
                <a:solidFill>
                  <a:schemeClr val="bg1"/>
                </a:solidFill>
                <a:latin typeface="+mn-lt"/>
              </a:rPr>
              <a:t>syscalls</a:t>
            </a:r>
            <a:r>
              <a:rPr lang="en-US" sz="2300" b="1" dirty="0" smtClean="0">
                <a:solidFill>
                  <a:schemeClr val="bg1"/>
                </a:solidFill>
                <a:latin typeface="+mn-lt"/>
              </a:rPr>
              <a:t> exist to read directories</a:t>
            </a:r>
          </a:p>
          <a:p>
            <a:pPr marL="342900" indent="-342900">
              <a:buFont typeface="Arial" panose="020B0604020202020204" pitchFamily="34" charset="0"/>
              <a:buChar char="•"/>
            </a:pPr>
            <a:endParaRPr lang="en-US" sz="2300" b="1" dirty="0" smtClean="0">
              <a:solidFill>
                <a:schemeClr val="bg1"/>
              </a:solidFill>
              <a:latin typeface="+mn-lt"/>
            </a:endParaRPr>
          </a:p>
          <a:p>
            <a:pPr marL="342900" indent="-342900">
              <a:buFont typeface="Arial" panose="020B0604020202020204" pitchFamily="34" charset="0"/>
              <a:buChar char="•"/>
            </a:pPr>
            <a:r>
              <a:rPr lang="en-US" sz="2300" b="1" dirty="0" smtClean="0">
                <a:solidFill>
                  <a:schemeClr val="bg1"/>
                </a:solidFill>
                <a:latin typeface="+mn-lt"/>
              </a:rPr>
              <a:t>Focus will be on </a:t>
            </a:r>
            <a:r>
              <a:rPr lang="en-US" sz="2300" b="1" dirty="0" err="1" smtClean="0">
                <a:solidFill>
                  <a:schemeClr val="bg1"/>
                </a:solidFill>
                <a:latin typeface="+mn-lt"/>
              </a:rPr>
              <a:t>getdents</a:t>
            </a:r>
            <a:endParaRPr lang="en-US" sz="2300" b="1" dirty="0">
              <a:solidFill>
                <a:schemeClr val="bg1"/>
              </a:solidFill>
              <a:latin typeface="+mn-lt"/>
            </a:endParaRPr>
          </a:p>
        </p:txBody>
      </p:sp>
    </p:spTree>
    <p:extLst>
      <p:ext uri="{BB962C8B-B14F-4D97-AF65-F5344CB8AC3E}">
        <p14:creationId xmlns:p14="http://schemas.microsoft.com/office/powerpoint/2010/main" val="384548874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sz="quarter"/>
          </p:nvPr>
        </p:nvSpPr>
        <p:spPr>
          <a:xfrm>
            <a:off x="5895975" y="78658"/>
            <a:ext cx="2100106" cy="658761"/>
          </a:xfrm>
        </p:spPr>
        <p:txBody>
          <a:bodyPr/>
          <a:lstStyle/>
          <a:p>
            <a:pPr algn="ctr"/>
            <a:r>
              <a:rPr lang="en-US" sz="3000" dirty="0" err="1" smtClean="0"/>
              <a:t>Getdents</a:t>
            </a:r>
            <a:endParaRPr lang="en-US" sz="3000" dirty="0"/>
          </a:p>
        </p:txBody>
      </p:sp>
      <p:graphicFrame>
        <p:nvGraphicFramePr>
          <p:cNvPr id="3" name="Table 2"/>
          <p:cNvGraphicFramePr>
            <a:graphicFrameLocks noGrp="1"/>
          </p:cNvGraphicFramePr>
          <p:nvPr>
            <p:extLst>
              <p:ext uri="{D42A27DB-BD31-4B8C-83A1-F6EECF244321}">
                <p14:modId xmlns:p14="http://schemas.microsoft.com/office/powerpoint/2010/main" val="241496455"/>
              </p:ext>
            </p:extLst>
          </p:nvPr>
        </p:nvGraphicFramePr>
        <p:xfrm>
          <a:off x="1169990" y="2133600"/>
          <a:ext cx="6624836" cy="1792514"/>
        </p:xfrm>
        <a:graphic>
          <a:graphicData uri="http://schemas.openxmlformats.org/drawingml/2006/table">
            <a:tbl>
              <a:tblPr/>
              <a:tblGrid>
                <a:gridCol w="1168400"/>
                <a:gridCol w="698500"/>
                <a:gridCol w="927100"/>
                <a:gridCol w="1036836"/>
                <a:gridCol w="1143000"/>
                <a:gridCol w="635000"/>
                <a:gridCol w="508000"/>
                <a:gridCol w="508000"/>
              </a:tblGrid>
              <a:tr h="933573">
                <a:tc>
                  <a:txBody>
                    <a:bodyPr/>
                    <a:lstStyle/>
                    <a:p>
                      <a:pPr algn="ctr"/>
                      <a:r>
                        <a:rPr lang="en-US" sz="1800" b="1" dirty="0" err="1">
                          <a:solidFill>
                            <a:schemeClr val="bg1"/>
                          </a:solidFill>
                          <a:effectLst/>
                        </a:rPr>
                        <a:t>Syscall</a:t>
                      </a:r>
                      <a:endParaRPr lang="en-US" sz="1800" b="1" dirty="0">
                        <a:solidFill>
                          <a:schemeClr val="bg1"/>
                        </a:solidFill>
                        <a:effectLst/>
                      </a:endParaRP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pPr algn="ctr"/>
                      <a:r>
                        <a:rPr lang="en-US" sz="1800" b="1" dirty="0">
                          <a:solidFill>
                            <a:schemeClr val="bg1"/>
                          </a:solidFill>
                          <a:effectLst/>
                        </a:rPr>
                        <a:t>RAX</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pPr algn="ctr"/>
                      <a:r>
                        <a:rPr lang="en-US" sz="1800" b="1" dirty="0">
                          <a:solidFill>
                            <a:schemeClr val="bg1"/>
                          </a:solidFill>
                          <a:effectLst/>
                        </a:rPr>
                        <a:t>RDI</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pPr algn="ctr"/>
                      <a:r>
                        <a:rPr lang="en-US" sz="1800" b="1" dirty="0">
                          <a:solidFill>
                            <a:schemeClr val="bg1"/>
                          </a:solidFill>
                          <a:effectLst/>
                        </a:rPr>
                        <a:t>RSI</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pPr algn="ctr"/>
                      <a:r>
                        <a:rPr lang="en-US" sz="1800" b="1" dirty="0">
                          <a:solidFill>
                            <a:schemeClr val="bg1"/>
                          </a:solidFill>
                          <a:effectLst/>
                        </a:rPr>
                        <a:t>RDX</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pPr algn="ctr"/>
                      <a:r>
                        <a:rPr lang="en-US" sz="1800" b="1" dirty="0">
                          <a:solidFill>
                            <a:schemeClr val="bg1"/>
                          </a:solidFill>
                          <a:effectLst/>
                        </a:rPr>
                        <a:t>R10</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pPr algn="ctr"/>
                      <a:r>
                        <a:rPr lang="en-US" sz="1800" b="1" dirty="0">
                          <a:solidFill>
                            <a:schemeClr val="bg1"/>
                          </a:solidFill>
                          <a:effectLst/>
                        </a:rPr>
                        <a:t>R8</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pPr algn="ctr"/>
                      <a:r>
                        <a:rPr lang="en-US" sz="1800" b="1" dirty="0">
                          <a:solidFill>
                            <a:schemeClr val="bg1"/>
                          </a:solidFill>
                          <a:effectLst/>
                        </a:rPr>
                        <a:t>R9</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r>
              <a:tr h="858941">
                <a:tc>
                  <a:txBody>
                    <a:bodyPr/>
                    <a:lstStyle/>
                    <a:p>
                      <a:pPr algn="ctr"/>
                      <a:r>
                        <a:rPr lang="en-US" sz="1800" b="1" dirty="0" err="1">
                          <a:solidFill>
                            <a:schemeClr val="bg1"/>
                          </a:solidFill>
                          <a:effectLst/>
                        </a:rPr>
                        <a:t>getdents</a:t>
                      </a:r>
                      <a:endParaRPr lang="en-US" sz="1800" b="1" dirty="0">
                        <a:solidFill>
                          <a:schemeClr val="bg1"/>
                        </a:solidFill>
                        <a:effectLst/>
                      </a:endParaRP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pPr algn="ctr"/>
                      <a:r>
                        <a:rPr lang="en-US" sz="1800" b="1" dirty="0">
                          <a:solidFill>
                            <a:schemeClr val="bg1"/>
                          </a:solidFill>
                          <a:effectLst/>
                        </a:rPr>
                        <a:t>78</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pPr algn="ctr"/>
                      <a:r>
                        <a:rPr lang="en-US" sz="1800" b="1" dirty="0" err="1">
                          <a:solidFill>
                            <a:schemeClr val="bg1"/>
                          </a:solidFill>
                          <a:effectLst/>
                        </a:rPr>
                        <a:t>int</a:t>
                      </a:r>
                      <a:r>
                        <a:rPr lang="en-US" sz="1800" b="1" dirty="0">
                          <a:solidFill>
                            <a:schemeClr val="bg1"/>
                          </a:solidFill>
                          <a:effectLst/>
                        </a:rPr>
                        <a:t> (</a:t>
                      </a:r>
                      <a:r>
                        <a:rPr lang="en-US" sz="1800" b="1" dirty="0" err="1">
                          <a:solidFill>
                            <a:schemeClr val="bg1"/>
                          </a:solidFill>
                          <a:effectLst/>
                        </a:rPr>
                        <a:t>fd</a:t>
                      </a:r>
                      <a:r>
                        <a:rPr lang="en-US" sz="1800" b="1" dirty="0">
                          <a:solidFill>
                            <a:schemeClr val="bg1"/>
                          </a:solidFill>
                          <a:effectLst/>
                        </a:rPr>
                        <a:t>)</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pPr algn="ctr"/>
                      <a:r>
                        <a:rPr lang="en-US" sz="1800" b="1" dirty="0" err="1">
                          <a:solidFill>
                            <a:schemeClr val="bg1"/>
                          </a:solidFill>
                          <a:effectLst/>
                        </a:rPr>
                        <a:t>struct</a:t>
                      </a:r>
                      <a:r>
                        <a:rPr lang="en-US" sz="1800" b="1" dirty="0">
                          <a:solidFill>
                            <a:schemeClr val="bg1"/>
                          </a:solidFill>
                          <a:effectLst/>
                        </a:rPr>
                        <a:t> </a:t>
                      </a:r>
                      <a:r>
                        <a:rPr lang="en-US" sz="1800" b="1" dirty="0" err="1">
                          <a:solidFill>
                            <a:schemeClr val="bg1"/>
                          </a:solidFill>
                          <a:effectLst/>
                        </a:rPr>
                        <a:t>dirent</a:t>
                      </a:r>
                      <a:r>
                        <a:rPr lang="en-US" sz="1800" b="1" dirty="0">
                          <a:solidFill>
                            <a:schemeClr val="bg1"/>
                          </a:solidFill>
                          <a:effectLst/>
                        </a:rPr>
                        <a:t>*</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pPr algn="ctr"/>
                      <a:r>
                        <a:rPr lang="en-US" sz="1800" b="1" dirty="0">
                          <a:solidFill>
                            <a:schemeClr val="bg1"/>
                          </a:solidFill>
                          <a:effectLst/>
                        </a:rPr>
                        <a:t>buff size</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pPr algn="ctr"/>
                      <a:endParaRPr lang="en-US" sz="1800" b="1" dirty="0">
                        <a:solidFill>
                          <a:schemeClr val="bg1"/>
                        </a:solidFill>
                        <a:effectLst/>
                      </a:endParaRP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pPr algn="ctr"/>
                      <a:endParaRPr lang="en-US" sz="1800" b="1" dirty="0">
                        <a:solidFill>
                          <a:schemeClr val="bg1"/>
                        </a:solidFill>
                        <a:effectLst/>
                      </a:endParaRP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pPr algn="ctr"/>
                      <a:endParaRPr lang="en-US" sz="1800" b="1" dirty="0">
                        <a:solidFill>
                          <a:schemeClr val="bg1"/>
                        </a:solidFill>
                      </a:endParaRPr>
                    </a:p>
                  </a:txBody>
                  <a:tcPr>
                    <a:lnL w="9525" cap="flat" cmpd="sng" algn="ctr">
                      <a:solidFill>
                        <a:schemeClr val="bg1"/>
                      </a:solidFill>
                      <a:prstDash val="solid"/>
                      <a:round/>
                      <a:headEnd type="none" w="med" len="med"/>
                      <a:tailEnd type="none" w="med" len="med"/>
                    </a:lnL>
                    <a:lnT w="9525" cap="flat" cmpd="sng" algn="ctr">
                      <a:solidFill>
                        <a:schemeClr val="bg1"/>
                      </a:solidFill>
                      <a:prstDash val="solid"/>
                      <a:round/>
                      <a:headEnd type="none" w="med" len="med"/>
                      <a:tailEnd type="none" w="med" len="med"/>
                    </a:lnT>
                  </a:tcPr>
                </a:tc>
              </a:tr>
            </a:tbl>
          </a:graphicData>
        </a:graphic>
      </p:graphicFrame>
      <p:sp>
        <p:nvSpPr>
          <p:cNvPr id="5" name="Rectangle 1"/>
          <p:cNvSpPr>
            <a:spLocks noChangeArrowheads="1"/>
          </p:cNvSpPr>
          <p:nvPr/>
        </p:nvSpPr>
        <p:spPr bwMode="auto">
          <a:xfrm>
            <a:off x="306388" y="2569260"/>
            <a:ext cx="18473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smtClean="0">
                <a:ln>
                  <a:noFill/>
                </a:ln>
                <a:solidFill>
                  <a:schemeClr val="bg1"/>
                </a:solidFill>
                <a:effectLst/>
                <a:latin typeface="+mn-lt"/>
              </a:rPr>
              <a:t/>
            </a:r>
            <a:br>
              <a:rPr kumimoji="0" lang="en-US" altLang="en-US" sz="1800" b="1" i="0" u="none" strike="noStrike" cap="none" normalizeH="0" baseline="0" smtClean="0">
                <a:ln>
                  <a:noFill/>
                </a:ln>
                <a:solidFill>
                  <a:schemeClr val="bg1"/>
                </a:solidFill>
                <a:effectLst/>
                <a:latin typeface="+mn-lt"/>
              </a:rPr>
            </a:br>
            <a:endParaRPr kumimoji="0" lang="en-US" altLang="en-US" sz="1800" b="1" i="0" u="none" strike="noStrike" cap="none" normalizeH="0" baseline="0" smtClean="0">
              <a:ln>
                <a:noFill/>
              </a:ln>
              <a:solidFill>
                <a:schemeClr val="bg1"/>
              </a:solidFill>
              <a:effectLst/>
              <a:latin typeface="+mn-lt"/>
            </a:endParaRPr>
          </a:p>
        </p:txBody>
      </p:sp>
    </p:spTree>
    <p:extLst>
      <p:ext uri="{BB962C8B-B14F-4D97-AF65-F5344CB8AC3E}">
        <p14:creationId xmlns:p14="http://schemas.microsoft.com/office/powerpoint/2010/main" val="38078773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sz="quarter"/>
          </p:nvPr>
        </p:nvSpPr>
        <p:spPr>
          <a:xfrm>
            <a:off x="2416629" y="100429"/>
            <a:ext cx="5435599" cy="658761"/>
          </a:xfrm>
        </p:spPr>
        <p:txBody>
          <a:bodyPr/>
          <a:lstStyle/>
          <a:p>
            <a:pPr algn="ctr"/>
            <a:r>
              <a:rPr lang="en-US" sz="3000" dirty="0" smtClean="0"/>
              <a:t>Lab – Enumerating Directory</a:t>
            </a:r>
            <a:endParaRPr lang="en-US" sz="3000" dirty="0"/>
          </a:p>
        </p:txBody>
      </p:sp>
      <p:sp>
        <p:nvSpPr>
          <p:cNvPr id="4" name="Rectangle 3"/>
          <p:cNvSpPr/>
          <p:nvPr/>
        </p:nvSpPr>
        <p:spPr>
          <a:xfrm>
            <a:off x="533398" y="1401012"/>
            <a:ext cx="7462683" cy="4693593"/>
          </a:xfrm>
          <a:prstGeom prst="rect">
            <a:avLst/>
          </a:prstGeom>
        </p:spPr>
        <p:txBody>
          <a:bodyPr wrap="square">
            <a:spAutoFit/>
          </a:bodyPr>
          <a:lstStyle/>
          <a:p>
            <a:pPr algn="ctr"/>
            <a:r>
              <a:rPr lang="en-US" sz="2300" b="1" dirty="0" smtClean="0">
                <a:solidFill>
                  <a:schemeClr val="bg1"/>
                </a:solidFill>
                <a:latin typeface="+mn-lt"/>
              </a:rPr>
              <a:t>Entries</a:t>
            </a:r>
          </a:p>
          <a:p>
            <a:endParaRPr lang="en-US" sz="2300" dirty="0" smtClean="0">
              <a:solidFill>
                <a:schemeClr val="bg1"/>
              </a:solidFill>
              <a:latin typeface="+mn-lt"/>
            </a:endParaRPr>
          </a:p>
          <a:p>
            <a:r>
              <a:rPr lang="en-US" sz="2300" dirty="0" smtClean="0">
                <a:solidFill>
                  <a:schemeClr val="bg1"/>
                </a:solidFill>
                <a:latin typeface="+mn-lt"/>
              </a:rPr>
              <a:t>List the contents of a directory</a:t>
            </a:r>
          </a:p>
          <a:p>
            <a:endParaRPr lang="en-US" sz="2300" b="1" dirty="0">
              <a:solidFill>
                <a:schemeClr val="bg1"/>
              </a:solidFill>
              <a:latin typeface="+mn-lt"/>
            </a:endParaRPr>
          </a:p>
          <a:p>
            <a:r>
              <a:rPr lang="en-US" sz="2300" b="1" dirty="0" smtClean="0">
                <a:solidFill>
                  <a:schemeClr val="bg1"/>
                </a:solidFill>
                <a:latin typeface="+mn-lt"/>
              </a:rPr>
              <a:t>Required Objectives:</a:t>
            </a:r>
          </a:p>
          <a:p>
            <a:endParaRPr lang="en-US" sz="2300" b="1" dirty="0">
              <a:solidFill>
                <a:schemeClr val="bg1"/>
              </a:solidFill>
              <a:latin typeface="+mn-lt"/>
            </a:endParaRPr>
          </a:p>
          <a:p>
            <a:pPr marL="342900" indent="-342900">
              <a:buFont typeface="Arial" panose="020B0604020202020204" pitchFamily="34" charset="0"/>
              <a:buChar char="•"/>
            </a:pPr>
            <a:r>
              <a:rPr lang="en-US" sz="2300" dirty="0" smtClean="0">
                <a:solidFill>
                  <a:schemeClr val="bg1"/>
                </a:solidFill>
                <a:latin typeface="+mn-lt"/>
              </a:rPr>
              <a:t>List the contents of a directory</a:t>
            </a:r>
          </a:p>
          <a:p>
            <a:pPr marL="342900" indent="-342900">
              <a:buFont typeface="Arial" panose="020B0604020202020204" pitchFamily="34" charset="0"/>
              <a:buChar char="•"/>
            </a:pPr>
            <a:r>
              <a:rPr lang="en-US" sz="2300" dirty="0" smtClean="0">
                <a:solidFill>
                  <a:schemeClr val="bg1"/>
                </a:solidFill>
                <a:latin typeface="+mn-lt"/>
              </a:rPr>
              <a:t>Print them to screen</a:t>
            </a:r>
          </a:p>
          <a:p>
            <a:pPr marL="342900" indent="-342900">
              <a:buFont typeface="Arial" panose="020B0604020202020204" pitchFamily="34" charset="0"/>
              <a:buChar char="•"/>
            </a:pPr>
            <a:endParaRPr lang="en-US" sz="2300" dirty="0">
              <a:solidFill>
                <a:schemeClr val="bg1"/>
              </a:solidFill>
              <a:latin typeface="+mn-lt"/>
            </a:endParaRPr>
          </a:p>
          <a:p>
            <a:r>
              <a:rPr lang="en-US" sz="2300" b="1" dirty="0" smtClean="0">
                <a:solidFill>
                  <a:schemeClr val="bg1"/>
                </a:solidFill>
                <a:latin typeface="+mn-lt"/>
              </a:rPr>
              <a:t>Optional:</a:t>
            </a:r>
          </a:p>
          <a:p>
            <a:endParaRPr lang="en-US" sz="2300" dirty="0" smtClean="0">
              <a:solidFill>
                <a:schemeClr val="bg1"/>
              </a:solidFill>
              <a:latin typeface="+mn-lt"/>
            </a:endParaRPr>
          </a:p>
          <a:p>
            <a:pPr marL="342900" indent="-342900">
              <a:buFont typeface="Arial" panose="020B0604020202020204" pitchFamily="34" charset="0"/>
              <a:buChar char="•"/>
            </a:pPr>
            <a:r>
              <a:rPr lang="en-US" sz="2300" dirty="0" smtClean="0">
                <a:solidFill>
                  <a:schemeClr val="bg1"/>
                </a:solidFill>
                <a:latin typeface="+mn-lt"/>
              </a:rPr>
              <a:t>Recursively list directory</a:t>
            </a:r>
          </a:p>
          <a:p>
            <a:pPr marL="342900" indent="-342900">
              <a:buFont typeface="Arial" panose="020B0604020202020204" pitchFamily="34" charset="0"/>
              <a:buChar char="•"/>
            </a:pPr>
            <a:r>
              <a:rPr lang="en-US" sz="2300" dirty="0" smtClean="0">
                <a:solidFill>
                  <a:schemeClr val="bg1"/>
                </a:solidFill>
                <a:latin typeface="+mn-lt"/>
              </a:rPr>
              <a:t>May need to use stat to find additional directories</a:t>
            </a:r>
            <a:endParaRPr lang="en-US" sz="2300" dirty="0">
              <a:solidFill>
                <a:schemeClr val="bg1"/>
              </a:solidFill>
              <a:latin typeface="+mn-lt"/>
            </a:endParaRPr>
          </a:p>
        </p:txBody>
      </p:sp>
    </p:spTree>
    <p:extLst>
      <p:ext uri="{BB962C8B-B14F-4D97-AF65-F5344CB8AC3E}">
        <p14:creationId xmlns:p14="http://schemas.microsoft.com/office/powerpoint/2010/main" val="277212665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sz="quarter"/>
          </p:nvPr>
        </p:nvSpPr>
        <p:spPr>
          <a:xfrm>
            <a:off x="5084280" y="93273"/>
            <a:ext cx="2772095" cy="658761"/>
          </a:xfrm>
        </p:spPr>
        <p:txBody>
          <a:bodyPr/>
          <a:lstStyle/>
          <a:p>
            <a:pPr algn="ctr"/>
            <a:r>
              <a:rPr lang="en-US" sz="3000" dirty="0" err="1" smtClean="0"/>
              <a:t>Misc</a:t>
            </a:r>
            <a:r>
              <a:rPr lang="en-US" sz="3000" dirty="0" smtClean="0"/>
              <a:t> </a:t>
            </a:r>
            <a:r>
              <a:rPr lang="en-US" sz="3000" dirty="0" err="1" smtClean="0"/>
              <a:t>Syscalls</a:t>
            </a:r>
            <a:endParaRPr lang="en-US" sz="3000" dirty="0"/>
          </a:p>
        </p:txBody>
      </p:sp>
      <p:sp>
        <p:nvSpPr>
          <p:cNvPr id="4" name="Rectangle 3"/>
          <p:cNvSpPr/>
          <p:nvPr/>
        </p:nvSpPr>
        <p:spPr>
          <a:xfrm>
            <a:off x="533398" y="1401012"/>
            <a:ext cx="7462683" cy="1508105"/>
          </a:xfrm>
          <a:prstGeom prst="rect">
            <a:avLst/>
          </a:prstGeom>
        </p:spPr>
        <p:txBody>
          <a:bodyPr wrap="square">
            <a:spAutoFit/>
          </a:bodyPr>
          <a:lstStyle/>
          <a:p>
            <a:pPr marL="342900" indent="-342900">
              <a:buFont typeface="Arial" panose="020B0604020202020204" pitchFamily="34" charset="0"/>
              <a:buChar char="•"/>
            </a:pPr>
            <a:r>
              <a:rPr lang="en-US" sz="2300" b="1" dirty="0" err="1" smtClean="0">
                <a:solidFill>
                  <a:schemeClr val="bg1"/>
                </a:solidFill>
                <a:latin typeface="+mn-lt"/>
              </a:rPr>
              <a:t>Execve</a:t>
            </a:r>
            <a:r>
              <a:rPr lang="en-US" sz="2300" b="1" dirty="0" smtClean="0">
                <a:solidFill>
                  <a:schemeClr val="bg1"/>
                </a:solidFill>
                <a:latin typeface="+mn-lt"/>
              </a:rPr>
              <a:t> – Execute a program</a:t>
            </a:r>
          </a:p>
          <a:p>
            <a:pPr marL="342900" indent="-342900">
              <a:buFont typeface="Arial" panose="020B0604020202020204" pitchFamily="34" charset="0"/>
              <a:buChar char="•"/>
            </a:pPr>
            <a:r>
              <a:rPr lang="en-US" sz="2300" b="1" dirty="0" smtClean="0">
                <a:solidFill>
                  <a:schemeClr val="bg1"/>
                </a:solidFill>
                <a:latin typeface="+mn-lt"/>
              </a:rPr>
              <a:t>First </a:t>
            </a:r>
            <a:r>
              <a:rPr lang="en-US" sz="2300" b="1" dirty="0" err="1" smtClean="0">
                <a:solidFill>
                  <a:schemeClr val="bg1"/>
                </a:solidFill>
                <a:latin typeface="+mn-lt"/>
              </a:rPr>
              <a:t>arg</a:t>
            </a:r>
            <a:r>
              <a:rPr lang="en-US" sz="2300" b="1" dirty="0" smtClean="0">
                <a:solidFill>
                  <a:schemeClr val="bg1"/>
                </a:solidFill>
                <a:latin typeface="+mn-lt"/>
              </a:rPr>
              <a:t> is the binary path to run</a:t>
            </a:r>
          </a:p>
          <a:p>
            <a:pPr marL="342900" indent="-342900">
              <a:buFont typeface="Arial" panose="020B0604020202020204" pitchFamily="34" charset="0"/>
              <a:buChar char="•"/>
            </a:pPr>
            <a:r>
              <a:rPr lang="en-US" sz="2300" b="1" dirty="0" smtClean="0">
                <a:solidFill>
                  <a:schemeClr val="bg1"/>
                </a:solidFill>
                <a:latin typeface="+mn-lt"/>
              </a:rPr>
              <a:t>Second is </a:t>
            </a:r>
            <a:r>
              <a:rPr lang="en-US" sz="2300" b="1" dirty="0" err="1" smtClean="0">
                <a:solidFill>
                  <a:schemeClr val="bg1"/>
                </a:solidFill>
                <a:latin typeface="+mn-lt"/>
              </a:rPr>
              <a:t>argv</a:t>
            </a:r>
            <a:r>
              <a:rPr lang="en-US" sz="2300" b="1" dirty="0" smtClean="0">
                <a:solidFill>
                  <a:schemeClr val="bg1"/>
                </a:solidFill>
                <a:latin typeface="+mn-lt"/>
              </a:rPr>
              <a:t>[]</a:t>
            </a:r>
          </a:p>
          <a:p>
            <a:pPr marL="342900" indent="-342900">
              <a:buFont typeface="Arial" panose="020B0604020202020204" pitchFamily="34" charset="0"/>
              <a:buChar char="•"/>
            </a:pPr>
            <a:r>
              <a:rPr lang="en-US" sz="2300" b="1" dirty="0" smtClean="0">
                <a:solidFill>
                  <a:schemeClr val="bg1"/>
                </a:solidFill>
                <a:latin typeface="+mn-lt"/>
              </a:rPr>
              <a:t>Third is environment strings</a:t>
            </a:r>
          </a:p>
        </p:txBody>
      </p:sp>
      <p:graphicFrame>
        <p:nvGraphicFramePr>
          <p:cNvPr id="3" name="Table 2"/>
          <p:cNvGraphicFramePr>
            <a:graphicFrameLocks noGrp="1"/>
          </p:cNvGraphicFramePr>
          <p:nvPr>
            <p:extLst>
              <p:ext uri="{D42A27DB-BD31-4B8C-83A1-F6EECF244321}">
                <p14:modId xmlns:p14="http://schemas.microsoft.com/office/powerpoint/2010/main" val="3655014800"/>
              </p:ext>
            </p:extLst>
          </p:nvPr>
        </p:nvGraphicFramePr>
        <p:xfrm>
          <a:off x="999832" y="4107543"/>
          <a:ext cx="7162800" cy="1795880"/>
        </p:xfrm>
        <a:graphic>
          <a:graphicData uri="http://schemas.openxmlformats.org/drawingml/2006/table">
            <a:tbl>
              <a:tblPr/>
              <a:tblGrid>
                <a:gridCol w="1003300"/>
                <a:gridCol w="698500"/>
                <a:gridCol w="787400"/>
                <a:gridCol w="1242625"/>
                <a:gridCol w="1422400"/>
                <a:gridCol w="992575"/>
                <a:gridCol w="508000"/>
                <a:gridCol w="508000"/>
              </a:tblGrid>
              <a:tr h="856343">
                <a:tc>
                  <a:txBody>
                    <a:bodyPr/>
                    <a:lstStyle/>
                    <a:p>
                      <a:pPr algn="ctr"/>
                      <a:r>
                        <a:rPr lang="en-US" sz="1800" b="1" dirty="0" err="1">
                          <a:solidFill>
                            <a:schemeClr val="bg1"/>
                          </a:solidFill>
                          <a:effectLst/>
                        </a:rPr>
                        <a:t>Syscall</a:t>
                      </a:r>
                      <a:endParaRPr lang="en-US" sz="1800" b="1" dirty="0">
                        <a:solidFill>
                          <a:schemeClr val="bg1"/>
                        </a:solidFill>
                        <a:effectLst/>
                      </a:endParaRP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pPr algn="ctr"/>
                      <a:r>
                        <a:rPr lang="en-US" sz="1800" b="1" dirty="0">
                          <a:solidFill>
                            <a:schemeClr val="bg1"/>
                          </a:solidFill>
                          <a:effectLst/>
                        </a:rPr>
                        <a:t>RAX</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pPr algn="ctr"/>
                      <a:r>
                        <a:rPr lang="en-US" sz="1800" b="1" dirty="0">
                          <a:solidFill>
                            <a:schemeClr val="bg1"/>
                          </a:solidFill>
                          <a:effectLst/>
                        </a:rPr>
                        <a:t>RDI</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pPr algn="ctr"/>
                      <a:r>
                        <a:rPr lang="en-US" sz="1800" b="1" dirty="0">
                          <a:solidFill>
                            <a:schemeClr val="bg1"/>
                          </a:solidFill>
                          <a:effectLst/>
                        </a:rPr>
                        <a:t>RSI</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pPr algn="ctr"/>
                      <a:r>
                        <a:rPr lang="en-US" sz="1800" b="1" dirty="0">
                          <a:solidFill>
                            <a:schemeClr val="bg1"/>
                          </a:solidFill>
                          <a:effectLst/>
                        </a:rPr>
                        <a:t>RDX</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pPr algn="ctr"/>
                      <a:r>
                        <a:rPr lang="en-US" sz="1800" b="1" dirty="0">
                          <a:solidFill>
                            <a:schemeClr val="bg1"/>
                          </a:solidFill>
                          <a:effectLst/>
                        </a:rPr>
                        <a:t>R10</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pPr algn="ctr"/>
                      <a:r>
                        <a:rPr lang="en-US" sz="1800" b="1" dirty="0">
                          <a:solidFill>
                            <a:schemeClr val="bg1"/>
                          </a:solidFill>
                          <a:effectLst/>
                        </a:rPr>
                        <a:t>R8</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pPr algn="ctr"/>
                      <a:r>
                        <a:rPr lang="en-US" sz="1800" b="1" dirty="0">
                          <a:solidFill>
                            <a:schemeClr val="bg1"/>
                          </a:solidFill>
                          <a:effectLst/>
                        </a:rPr>
                        <a:t>R9</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r>
              <a:tr h="939537">
                <a:tc>
                  <a:txBody>
                    <a:bodyPr/>
                    <a:lstStyle/>
                    <a:p>
                      <a:pPr algn="ctr"/>
                      <a:r>
                        <a:rPr lang="en-US" sz="1800" b="1" dirty="0" err="1">
                          <a:solidFill>
                            <a:schemeClr val="bg1"/>
                          </a:solidFill>
                          <a:effectLst/>
                        </a:rPr>
                        <a:t>execve</a:t>
                      </a:r>
                      <a:endParaRPr lang="en-US" sz="1800" b="1" dirty="0">
                        <a:solidFill>
                          <a:schemeClr val="bg1"/>
                        </a:solidFill>
                        <a:effectLst/>
                      </a:endParaRP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pPr algn="ctr"/>
                      <a:r>
                        <a:rPr lang="en-US" sz="1800" b="1" dirty="0">
                          <a:solidFill>
                            <a:schemeClr val="bg1"/>
                          </a:solidFill>
                          <a:effectLst/>
                        </a:rPr>
                        <a:t>59</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pPr algn="ctr"/>
                      <a:r>
                        <a:rPr lang="en-US" sz="1800" b="1" dirty="0">
                          <a:solidFill>
                            <a:schemeClr val="bg1"/>
                          </a:solidFill>
                          <a:effectLst/>
                        </a:rPr>
                        <a:t>char*</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pPr algn="ctr"/>
                      <a:r>
                        <a:rPr lang="en-US" sz="1800" b="1" dirty="0">
                          <a:solidFill>
                            <a:schemeClr val="bg1"/>
                          </a:solidFill>
                          <a:effectLst/>
                        </a:rPr>
                        <a:t>char* </a:t>
                      </a:r>
                      <a:r>
                        <a:rPr lang="en-US" sz="1800" b="1" dirty="0" err="1">
                          <a:solidFill>
                            <a:schemeClr val="bg1"/>
                          </a:solidFill>
                          <a:effectLst/>
                        </a:rPr>
                        <a:t>argv</a:t>
                      </a:r>
                      <a:r>
                        <a:rPr lang="en-US" sz="1800" b="1" dirty="0">
                          <a:solidFill>
                            <a:schemeClr val="bg1"/>
                          </a:solidFill>
                          <a:effectLst/>
                        </a:rPr>
                        <a:t>[]</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pPr algn="ctr"/>
                      <a:r>
                        <a:rPr lang="en-US" sz="1800" b="1" dirty="0">
                          <a:solidFill>
                            <a:schemeClr val="bg1"/>
                          </a:solidFill>
                          <a:effectLst/>
                        </a:rPr>
                        <a:t>char* </a:t>
                      </a:r>
                      <a:r>
                        <a:rPr lang="en-US" sz="1800" b="1" dirty="0" err="1">
                          <a:solidFill>
                            <a:schemeClr val="bg1"/>
                          </a:solidFill>
                          <a:effectLst/>
                        </a:rPr>
                        <a:t>envp</a:t>
                      </a:r>
                      <a:r>
                        <a:rPr lang="en-US" sz="1800" b="1" dirty="0">
                          <a:solidFill>
                            <a:schemeClr val="bg1"/>
                          </a:solidFill>
                          <a:effectLst/>
                        </a:rPr>
                        <a:t>[]</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pPr algn="ctr"/>
                      <a:endParaRPr lang="en-US" sz="1800" b="1" dirty="0">
                        <a:solidFill>
                          <a:schemeClr val="bg1"/>
                        </a:solidFill>
                        <a:effectLst/>
                      </a:endParaRP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pPr algn="ctr"/>
                      <a:endParaRPr lang="en-US" sz="1800" b="1" dirty="0">
                        <a:solidFill>
                          <a:schemeClr val="bg1"/>
                        </a:solidFill>
                        <a:effectLst/>
                      </a:endParaRP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pPr algn="ctr"/>
                      <a:endParaRPr lang="en-US" sz="1800" b="1" dirty="0">
                        <a:solidFill>
                          <a:schemeClr val="bg1"/>
                        </a:solidFill>
                      </a:endParaRPr>
                    </a:p>
                  </a:txBody>
                  <a:tcPr>
                    <a:lnL w="9525" cap="flat" cmpd="sng" algn="ctr">
                      <a:solidFill>
                        <a:schemeClr val="bg1"/>
                      </a:solidFill>
                      <a:prstDash val="solid"/>
                      <a:round/>
                      <a:headEnd type="none" w="med" len="med"/>
                      <a:tailEnd type="none" w="med" len="med"/>
                    </a:lnL>
                    <a:lnT w="9525" cap="flat" cmpd="sng" algn="ctr">
                      <a:solidFill>
                        <a:schemeClr val="bg1"/>
                      </a:solidFill>
                      <a:prstDash val="solid"/>
                      <a:round/>
                      <a:headEnd type="none" w="med" len="med"/>
                      <a:tailEnd type="none" w="med" len="med"/>
                    </a:lnT>
                  </a:tcPr>
                </a:tc>
              </a:tr>
            </a:tbl>
          </a:graphicData>
        </a:graphic>
      </p:graphicFrame>
      <p:sp>
        <p:nvSpPr>
          <p:cNvPr id="5" name="Rectangle 1"/>
          <p:cNvSpPr>
            <a:spLocks noChangeArrowheads="1"/>
          </p:cNvSpPr>
          <p:nvPr/>
        </p:nvSpPr>
        <p:spPr bwMode="auto">
          <a:xfrm>
            <a:off x="441032" y="3957430"/>
            <a:ext cx="18473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smtClean="0">
                <a:ln>
                  <a:noFill/>
                </a:ln>
                <a:solidFill>
                  <a:schemeClr val="bg1"/>
                </a:solidFill>
                <a:effectLst/>
                <a:latin typeface="Arial" panose="020B0604020202020204" pitchFamily="34" charset="0"/>
              </a:rPr>
              <a:t/>
            </a:r>
            <a:br>
              <a:rPr kumimoji="0" lang="en-US" altLang="en-US" sz="1800" b="0" i="0" u="none" strike="noStrike" cap="none" normalizeH="0" baseline="0" smtClean="0">
                <a:ln>
                  <a:noFill/>
                </a:ln>
                <a:solidFill>
                  <a:schemeClr val="bg1"/>
                </a:solidFill>
                <a:effectLst/>
                <a:latin typeface="Arial" panose="020B0604020202020204" pitchFamily="34" charset="0"/>
              </a:rPr>
            </a:br>
            <a:endParaRPr kumimoji="0" lang="en-US" altLang="en-US" sz="1800" b="0" i="0" u="none" strike="noStrike" cap="none" normalizeH="0" baseline="0" smtClean="0">
              <a:ln>
                <a:noFill/>
              </a:ln>
              <a:solidFill>
                <a:schemeClr val="bg1"/>
              </a:solidFill>
              <a:effectLst/>
              <a:latin typeface="Arial" panose="020B0604020202020204" pitchFamily="34" charset="0"/>
            </a:endParaRPr>
          </a:p>
        </p:txBody>
      </p:sp>
    </p:spTree>
    <p:extLst>
      <p:ext uri="{BB962C8B-B14F-4D97-AF65-F5344CB8AC3E}">
        <p14:creationId xmlns:p14="http://schemas.microsoft.com/office/powerpoint/2010/main" val="106818177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sz="quarter"/>
          </p:nvPr>
        </p:nvSpPr>
        <p:spPr>
          <a:xfrm>
            <a:off x="5106955" y="109760"/>
            <a:ext cx="2770938" cy="658761"/>
          </a:xfrm>
        </p:spPr>
        <p:txBody>
          <a:bodyPr/>
          <a:lstStyle/>
          <a:p>
            <a:pPr algn="ctr"/>
            <a:r>
              <a:rPr lang="en-US" sz="3000" dirty="0" err="1" smtClean="0"/>
              <a:t>Misc</a:t>
            </a:r>
            <a:r>
              <a:rPr lang="en-US" sz="3000" dirty="0" smtClean="0"/>
              <a:t> </a:t>
            </a:r>
            <a:r>
              <a:rPr lang="en-US" sz="3000" dirty="0" err="1" smtClean="0"/>
              <a:t>Syscalls</a:t>
            </a:r>
            <a:endParaRPr lang="en-US" sz="3000" dirty="0"/>
          </a:p>
        </p:txBody>
      </p:sp>
      <p:sp>
        <p:nvSpPr>
          <p:cNvPr id="4" name="Rectangle 3"/>
          <p:cNvSpPr/>
          <p:nvPr/>
        </p:nvSpPr>
        <p:spPr>
          <a:xfrm>
            <a:off x="533398" y="1401012"/>
            <a:ext cx="7462683" cy="2215991"/>
          </a:xfrm>
          <a:prstGeom prst="rect">
            <a:avLst/>
          </a:prstGeom>
        </p:spPr>
        <p:txBody>
          <a:bodyPr wrap="square">
            <a:spAutoFit/>
          </a:bodyPr>
          <a:lstStyle/>
          <a:p>
            <a:pPr marL="342900" indent="-342900">
              <a:buFont typeface="Arial" panose="020B0604020202020204" pitchFamily="34" charset="0"/>
              <a:buChar char="•"/>
            </a:pPr>
            <a:r>
              <a:rPr lang="en-US" sz="2300" b="1" dirty="0" smtClean="0">
                <a:solidFill>
                  <a:schemeClr val="bg1"/>
                </a:solidFill>
                <a:latin typeface="+mn-lt"/>
              </a:rPr>
              <a:t>Dup2 – replace the file table entry of a file descriptor with something else</a:t>
            </a:r>
          </a:p>
          <a:p>
            <a:pPr marL="342900" indent="-342900">
              <a:buFont typeface="Arial" panose="020B0604020202020204" pitchFamily="34" charset="0"/>
              <a:buChar char="•"/>
            </a:pPr>
            <a:endParaRPr lang="en-US" sz="2300" b="1" dirty="0" smtClean="0">
              <a:solidFill>
                <a:schemeClr val="bg1"/>
              </a:solidFill>
              <a:latin typeface="+mn-lt"/>
            </a:endParaRPr>
          </a:p>
          <a:p>
            <a:pPr marL="342900" indent="-342900">
              <a:buFont typeface="Arial" panose="020B0604020202020204" pitchFamily="34" charset="0"/>
              <a:buChar char="•"/>
            </a:pPr>
            <a:r>
              <a:rPr lang="en-US" sz="2300" b="1" dirty="0" smtClean="0">
                <a:solidFill>
                  <a:schemeClr val="bg1"/>
                </a:solidFill>
                <a:latin typeface="+mn-lt"/>
              </a:rPr>
              <a:t>First </a:t>
            </a:r>
            <a:r>
              <a:rPr lang="en-US" sz="2300" b="1" dirty="0" err="1" smtClean="0">
                <a:solidFill>
                  <a:schemeClr val="bg1"/>
                </a:solidFill>
                <a:latin typeface="+mn-lt"/>
              </a:rPr>
              <a:t>arg</a:t>
            </a:r>
            <a:r>
              <a:rPr lang="en-US" sz="2300" b="1" dirty="0" smtClean="0">
                <a:solidFill>
                  <a:schemeClr val="bg1"/>
                </a:solidFill>
                <a:latin typeface="+mn-lt"/>
              </a:rPr>
              <a:t> is the file descriptor to replace with</a:t>
            </a:r>
          </a:p>
          <a:p>
            <a:pPr marL="342900" indent="-342900">
              <a:buFont typeface="Arial" panose="020B0604020202020204" pitchFamily="34" charset="0"/>
              <a:buChar char="•"/>
            </a:pPr>
            <a:endParaRPr lang="en-US" sz="2300" b="1" dirty="0" smtClean="0">
              <a:solidFill>
                <a:schemeClr val="bg1"/>
              </a:solidFill>
              <a:latin typeface="+mn-lt"/>
            </a:endParaRPr>
          </a:p>
          <a:p>
            <a:pPr marL="342900" indent="-342900">
              <a:buFont typeface="Arial" panose="020B0604020202020204" pitchFamily="34" charset="0"/>
              <a:buChar char="•"/>
            </a:pPr>
            <a:r>
              <a:rPr lang="en-US" sz="2300" b="1" dirty="0" smtClean="0">
                <a:solidFill>
                  <a:schemeClr val="bg1"/>
                </a:solidFill>
                <a:latin typeface="+mn-lt"/>
              </a:rPr>
              <a:t>Second is the target to be replaced</a:t>
            </a:r>
          </a:p>
        </p:txBody>
      </p:sp>
      <p:graphicFrame>
        <p:nvGraphicFramePr>
          <p:cNvPr id="3" name="Table 2"/>
          <p:cNvGraphicFramePr>
            <a:graphicFrameLocks noGrp="1"/>
          </p:cNvGraphicFramePr>
          <p:nvPr>
            <p:extLst>
              <p:ext uri="{D42A27DB-BD31-4B8C-83A1-F6EECF244321}">
                <p14:modId xmlns:p14="http://schemas.microsoft.com/office/powerpoint/2010/main" val="1601800333"/>
              </p:ext>
            </p:extLst>
          </p:nvPr>
        </p:nvGraphicFramePr>
        <p:xfrm>
          <a:off x="421430" y="3862873"/>
          <a:ext cx="8294688" cy="1579984"/>
        </p:xfrm>
        <a:graphic>
          <a:graphicData uri="http://schemas.openxmlformats.org/drawingml/2006/table">
            <a:tbl>
              <a:tblPr/>
              <a:tblGrid>
                <a:gridCol w="1036836"/>
                <a:gridCol w="1036836"/>
                <a:gridCol w="1036836"/>
                <a:gridCol w="1036836"/>
                <a:gridCol w="1036836"/>
                <a:gridCol w="1036836"/>
                <a:gridCol w="1036836"/>
                <a:gridCol w="1036836"/>
              </a:tblGrid>
              <a:tr h="789992">
                <a:tc>
                  <a:txBody>
                    <a:bodyPr/>
                    <a:lstStyle/>
                    <a:p>
                      <a:pPr algn="ctr"/>
                      <a:r>
                        <a:rPr lang="en-US" sz="1800" b="1" dirty="0" err="1" smtClean="0">
                          <a:solidFill>
                            <a:schemeClr val="bg1"/>
                          </a:solidFill>
                          <a:effectLst/>
                        </a:rPr>
                        <a:t>Syscall</a:t>
                      </a:r>
                      <a:endParaRPr lang="en-US" sz="1800" b="1" dirty="0">
                        <a:solidFill>
                          <a:schemeClr val="bg1"/>
                        </a:solidFill>
                        <a:effectLst/>
                      </a:endParaRP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pPr algn="ctr"/>
                      <a:r>
                        <a:rPr lang="en-US" sz="1800" b="1" dirty="0">
                          <a:solidFill>
                            <a:schemeClr val="bg1"/>
                          </a:solidFill>
                          <a:effectLst/>
                        </a:rPr>
                        <a:t>RAX</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pPr algn="ctr"/>
                      <a:r>
                        <a:rPr lang="en-US" sz="1800" b="1" dirty="0">
                          <a:solidFill>
                            <a:schemeClr val="bg1"/>
                          </a:solidFill>
                          <a:effectLst/>
                        </a:rPr>
                        <a:t>RDI</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pPr algn="ctr"/>
                      <a:r>
                        <a:rPr lang="en-US" sz="1800" b="1">
                          <a:solidFill>
                            <a:schemeClr val="bg1"/>
                          </a:solidFill>
                          <a:effectLst/>
                        </a:rPr>
                        <a:t>RSI</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pPr algn="ctr"/>
                      <a:r>
                        <a:rPr lang="en-US" sz="1800" b="1">
                          <a:solidFill>
                            <a:schemeClr val="bg1"/>
                          </a:solidFill>
                          <a:effectLst/>
                        </a:rPr>
                        <a:t>RDX</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pPr algn="ctr"/>
                      <a:r>
                        <a:rPr lang="en-US" sz="1800" b="1">
                          <a:solidFill>
                            <a:schemeClr val="bg1"/>
                          </a:solidFill>
                          <a:effectLst/>
                        </a:rPr>
                        <a:t>R10</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pPr algn="ctr"/>
                      <a:r>
                        <a:rPr lang="en-US" sz="1800" b="1">
                          <a:solidFill>
                            <a:schemeClr val="bg1"/>
                          </a:solidFill>
                          <a:effectLst/>
                        </a:rPr>
                        <a:t>R8</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pPr algn="ctr"/>
                      <a:r>
                        <a:rPr lang="en-US" sz="1800" b="1">
                          <a:solidFill>
                            <a:schemeClr val="bg1"/>
                          </a:solidFill>
                          <a:effectLst/>
                        </a:rPr>
                        <a:t>R9</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r>
              <a:tr h="789992">
                <a:tc>
                  <a:txBody>
                    <a:bodyPr/>
                    <a:lstStyle/>
                    <a:p>
                      <a:pPr algn="ctr"/>
                      <a:r>
                        <a:rPr lang="en-US" sz="1800" b="1">
                          <a:solidFill>
                            <a:schemeClr val="bg1"/>
                          </a:solidFill>
                          <a:effectLst/>
                        </a:rPr>
                        <a:t>dup2</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pPr algn="ctr"/>
                      <a:r>
                        <a:rPr lang="en-US" sz="1800" b="1">
                          <a:solidFill>
                            <a:schemeClr val="bg1"/>
                          </a:solidFill>
                          <a:effectLst/>
                        </a:rPr>
                        <a:t>33</a:t>
                      </a: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pPr algn="ctr"/>
                      <a:r>
                        <a:rPr lang="en-US" sz="1800" b="1" dirty="0" err="1">
                          <a:solidFill>
                            <a:schemeClr val="bg1"/>
                          </a:solidFill>
                          <a:effectLst/>
                        </a:rPr>
                        <a:t>int</a:t>
                      </a:r>
                      <a:r>
                        <a:rPr lang="en-US" sz="1800" b="1" dirty="0">
                          <a:solidFill>
                            <a:schemeClr val="bg1"/>
                          </a:solidFill>
                          <a:effectLst/>
                        </a:rPr>
                        <a:t> </a:t>
                      </a:r>
                      <a:r>
                        <a:rPr lang="en-US" sz="1800" b="1" dirty="0" err="1">
                          <a:solidFill>
                            <a:schemeClr val="bg1"/>
                          </a:solidFill>
                          <a:effectLst/>
                        </a:rPr>
                        <a:t>fd</a:t>
                      </a:r>
                      <a:endParaRPr lang="en-US" sz="1800" b="1" dirty="0">
                        <a:solidFill>
                          <a:schemeClr val="bg1"/>
                        </a:solidFill>
                        <a:effectLst/>
                      </a:endParaRP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pPr algn="ctr"/>
                      <a:r>
                        <a:rPr lang="en-US" sz="1800" b="1" dirty="0" err="1">
                          <a:solidFill>
                            <a:schemeClr val="bg1"/>
                          </a:solidFill>
                          <a:effectLst/>
                        </a:rPr>
                        <a:t>int</a:t>
                      </a:r>
                      <a:r>
                        <a:rPr lang="en-US" sz="1800" b="1" dirty="0">
                          <a:solidFill>
                            <a:schemeClr val="bg1"/>
                          </a:solidFill>
                          <a:effectLst/>
                        </a:rPr>
                        <a:t> </a:t>
                      </a:r>
                      <a:r>
                        <a:rPr lang="en-US" sz="1800" b="1" dirty="0" err="1">
                          <a:solidFill>
                            <a:schemeClr val="bg1"/>
                          </a:solidFill>
                          <a:effectLst/>
                        </a:rPr>
                        <a:t>fd</a:t>
                      </a:r>
                      <a:endParaRPr lang="en-US" sz="1800" b="1" dirty="0">
                        <a:solidFill>
                          <a:schemeClr val="bg1"/>
                        </a:solidFill>
                        <a:effectLst/>
                      </a:endParaRP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pPr algn="ctr"/>
                      <a:endParaRPr lang="en-US" sz="1800" b="1" dirty="0">
                        <a:solidFill>
                          <a:schemeClr val="bg1"/>
                        </a:solidFill>
                        <a:effectLst/>
                      </a:endParaRP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pPr algn="ctr"/>
                      <a:endParaRPr lang="en-US" sz="1800" b="1" dirty="0">
                        <a:solidFill>
                          <a:schemeClr val="bg1"/>
                        </a:solidFill>
                        <a:effectLst/>
                      </a:endParaRP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pPr algn="ctr"/>
                      <a:endParaRPr lang="en-US" sz="1800" b="1" dirty="0">
                        <a:solidFill>
                          <a:schemeClr val="bg1"/>
                        </a:solidFill>
                        <a:effectLst/>
                      </a:endParaRPr>
                    </a:p>
                  </a:txBody>
                  <a:tcPr marL="76200" marR="76200" marT="76200" marB="762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tcPr>
                </a:tc>
                <a:tc>
                  <a:txBody>
                    <a:bodyPr/>
                    <a:lstStyle/>
                    <a:p>
                      <a:pPr algn="ctr"/>
                      <a:endParaRPr lang="en-US" sz="1800" b="1" dirty="0">
                        <a:solidFill>
                          <a:schemeClr val="bg1"/>
                        </a:solidFill>
                      </a:endParaRPr>
                    </a:p>
                  </a:txBody>
                  <a:tcPr>
                    <a:lnL w="9525" cap="flat" cmpd="sng" algn="ctr">
                      <a:solidFill>
                        <a:schemeClr val="bg1"/>
                      </a:solidFill>
                      <a:prstDash val="solid"/>
                      <a:round/>
                      <a:headEnd type="none" w="med" len="med"/>
                      <a:tailEnd type="none" w="med" len="med"/>
                    </a:lnL>
                    <a:lnT w="9525" cap="flat" cmpd="sng" algn="ctr">
                      <a:solidFill>
                        <a:schemeClr val="bg1"/>
                      </a:solidFill>
                      <a:prstDash val="solid"/>
                      <a:round/>
                      <a:headEnd type="none" w="med" len="med"/>
                      <a:tailEnd type="none" w="med" len="med"/>
                    </a:lnT>
                  </a:tcPr>
                </a:tc>
              </a:tr>
            </a:tbl>
          </a:graphicData>
        </a:graphic>
      </p:graphicFrame>
      <p:sp>
        <p:nvSpPr>
          <p:cNvPr id="5" name="Rectangle 1"/>
          <p:cNvSpPr>
            <a:spLocks noChangeArrowheads="1"/>
          </p:cNvSpPr>
          <p:nvPr/>
        </p:nvSpPr>
        <p:spPr bwMode="auto">
          <a:xfrm>
            <a:off x="421430" y="3928078"/>
            <a:ext cx="18473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smtClean="0">
                <a:ln>
                  <a:noFill/>
                </a:ln>
                <a:solidFill>
                  <a:schemeClr val="bg1"/>
                </a:solidFill>
                <a:effectLst/>
                <a:latin typeface="Arial" panose="020B0604020202020204" pitchFamily="34" charset="0"/>
              </a:rPr>
              <a:t/>
            </a:r>
            <a:br>
              <a:rPr kumimoji="0" lang="en-US" altLang="en-US" sz="1800" b="0" i="0" u="none" strike="noStrike" cap="none" normalizeH="0" baseline="0" smtClean="0">
                <a:ln>
                  <a:noFill/>
                </a:ln>
                <a:solidFill>
                  <a:schemeClr val="bg1"/>
                </a:solidFill>
                <a:effectLst/>
                <a:latin typeface="Arial" panose="020B0604020202020204" pitchFamily="34" charset="0"/>
              </a:rPr>
            </a:br>
            <a:endParaRPr kumimoji="0" lang="en-US" altLang="en-US" sz="1800" b="0" i="0" u="none" strike="noStrike" cap="none" normalizeH="0" baseline="0" smtClean="0">
              <a:ln>
                <a:noFill/>
              </a:ln>
              <a:solidFill>
                <a:schemeClr val="bg1"/>
              </a:solidFill>
              <a:effectLst/>
              <a:latin typeface="Arial" panose="020B0604020202020204" pitchFamily="34" charset="0"/>
            </a:endParaRPr>
          </a:p>
        </p:txBody>
      </p:sp>
    </p:spTree>
    <p:extLst>
      <p:ext uri="{BB962C8B-B14F-4D97-AF65-F5344CB8AC3E}">
        <p14:creationId xmlns:p14="http://schemas.microsoft.com/office/powerpoint/2010/main" val="397216525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sz="quarter"/>
          </p:nvPr>
        </p:nvSpPr>
        <p:spPr>
          <a:xfrm>
            <a:off x="2969342" y="78658"/>
            <a:ext cx="5026739" cy="658761"/>
          </a:xfrm>
        </p:spPr>
        <p:txBody>
          <a:bodyPr/>
          <a:lstStyle/>
          <a:p>
            <a:pPr algn="ctr"/>
            <a:r>
              <a:rPr lang="en-US" sz="3000" dirty="0" err="1" smtClean="0"/>
              <a:t>Misc</a:t>
            </a:r>
            <a:r>
              <a:rPr lang="en-US" sz="3000" dirty="0" smtClean="0"/>
              <a:t> </a:t>
            </a:r>
            <a:r>
              <a:rPr lang="en-US" sz="3000" dirty="0" err="1" smtClean="0"/>
              <a:t>Syscalls</a:t>
            </a:r>
            <a:endParaRPr lang="en-US" sz="3000" dirty="0"/>
          </a:p>
        </p:txBody>
      </p:sp>
      <p:sp>
        <p:nvSpPr>
          <p:cNvPr id="4" name="Rectangle 3"/>
          <p:cNvSpPr/>
          <p:nvPr/>
        </p:nvSpPr>
        <p:spPr>
          <a:xfrm>
            <a:off x="533398" y="1401012"/>
            <a:ext cx="6066455" cy="446276"/>
          </a:xfrm>
          <a:prstGeom prst="rect">
            <a:avLst/>
          </a:prstGeom>
        </p:spPr>
        <p:txBody>
          <a:bodyPr wrap="square">
            <a:spAutoFit/>
          </a:bodyPr>
          <a:lstStyle/>
          <a:p>
            <a:pPr marL="342900" indent="-342900">
              <a:buFont typeface="Arial" panose="020B0604020202020204" pitchFamily="34" charset="0"/>
              <a:buChar char="•"/>
            </a:pPr>
            <a:r>
              <a:rPr lang="en-US" sz="2300" b="1" dirty="0" smtClean="0">
                <a:solidFill>
                  <a:schemeClr val="bg1"/>
                </a:solidFill>
                <a:latin typeface="+mn-lt"/>
              </a:rPr>
              <a:t>Dup2 example (redirect </a:t>
            </a:r>
            <a:r>
              <a:rPr lang="en-US" sz="2300" b="1" dirty="0" err="1" smtClean="0">
                <a:solidFill>
                  <a:schemeClr val="bg1"/>
                </a:solidFill>
                <a:latin typeface="+mn-lt"/>
              </a:rPr>
              <a:t>stdout</a:t>
            </a:r>
            <a:r>
              <a:rPr lang="en-US" sz="2300" b="1" dirty="0" smtClean="0">
                <a:solidFill>
                  <a:schemeClr val="bg1"/>
                </a:solidFill>
                <a:latin typeface="+mn-lt"/>
              </a:rPr>
              <a:t> to a file):</a:t>
            </a:r>
          </a:p>
        </p:txBody>
      </p:sp>
      <p:pic>
        <p:nvPicPr>
          <p:cNvPr id="5" name="Picture 4"/>
          <p:cNvPicPr>
            <a:picLocks noChangeAspect="1"/>
          </p:cNvPicPr>
          <p:nvPr/>
        </p:nvPicPr>
        <p:blipFill rotWithShape="1">
          <a:blip r:embed="rId2"/>
          <a:srcRect l="11434" t="61192" r="23756" b="27832"/>
          <a:stretch/>
        </p:blipFill>
        <p:spPr>
          <a:xfrm>
            <a:off x="718457" y="2510881"/>
            <a:ext cx="7500257" cy="1110344"/>
          </a:xfrm>
          <a:prstGeom prst="rect">
            <a:avLst/>
          </a:prstGeom>
          <a:ln w="19050">
            <a:solidFill>
              <a:schemeClr val="bg1"/>
            </a:solidFill>
          </a:ln>
        </p:spPr>
      </p:pic>
    </p:spTree>
    <p:extLst>
      <p:ext uri="{BB962C8B-B14F-4D97-AF65-F5344CB8AC3E}">
        <p14:creationId xmlns:p14="http://schemas.microsoft.com/office/powerpoint/2010/main" val="416053620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sz="quarter"/>
          </p:nvPr>
        </p:nvSpPr>
        <p:spPr>
          <a:xfrm>
            <a:off x="6665566" y="100429"/>
            <a:ext cx="1330515" cy="658761"/>
          </a:xfrm>
        </p:spPr>
        <p:txBody>
          <a:bodyPr/>
          <a:lstStyle/>
          <a:p>
            <a:pPr algn="ctr"/>
            <a:r>
              <a:rPr lang="en-US" sz="3000" dirty="0" smtClean="0"/>
              <a:t>Fork</a:t>
            </a:r>
            <a:endParaRPr lang="en-US" sz="3000" dirty="0"/>
          </a:p>
        </p:txBody>
      </p:sp>
      <p:sp>
        <p:nvSpPr>
          <p:cNvPr id="4" name="Rectangle 3"/>
          <p:cNvSpPr/>
          <p:nvPr/>
        </p:nvSpPr>
        <p:spPr>
          <a:xfrm>
            <a:off x="533398" y="1401012"/>
            <a:ext cx="7462683" cy="3631763"/>
          </a:xfrm>
          <a:prstGeom prst="rect">
            <a:avLst/>
          </a:prstGeom>
        </p:spPr>
        <p:txBody>
          <a:bodyPr wrap="square">
            <a:spAutoFit/>
          </a:bodyPr>
          <a:lstStyle/>
          <a:p>
            <a:pPr marL="342900" indent="-342900">
              <a:buFont typeface="Arial" panose="020B0604020202020204" pitchFamily="34" charset="0"/>
              <a:buChar char="•"/>
            </a:pPr>
            <a:r>
              <a:rPr lang="en-US" sz="2300" b="1" dirty="0" smtClean="0">
                <a:solidFill>
                  <a:schemeClr val="bg1"/>
                </a:solidFill>
                <a:latin typeface="+mn-lt"/>
              </a:rPr>
              <a:t>Creates a child process</a:t>
            </a:r>
          </a:p>
          <a:p>
            <a:pPr marL="342900" indent="-342900">
              <a:buFont typeface="Arial" panose="020B0604020202020204" pitchFamily="34" charset="0"/>
              <a:buChar char="•"/>
            </a:pPr>
            <a:endParaRPr lang="en-US" sz="2300" b="1" dirty="0">
              <a:solidFill>
                <a:schemeClr val="bg1"/>
              </a:solidFill>
              <a:latin typeface="+mn-lt"/>
            </a:endParaRPr>
          </a:p>
          <a:p>
            <a:pPr marL="342900" indent="-342900">
              <a:buFont typeface="Arial" panose="020B0604020202020204" pitchFamily="34" charset="0"/>
              <a:buChar char="•"/>
            </a:pPr>
            <a:r>
              <a:rPr lang="en-US" sz="2300" b="1" dirty="0" smtClean="0">
                <a:solidFill>
                  <a:schemeClr val="bg1"/>
                </a:solidFill>
                <a:latin typeface="+mn-lt"/>
              </a:rPr>
              <a:t>Execute begins at the same point as the parent</a:t>
            </a:r>
          </a:p>
          <a:p>
            <a:pPr marL="342900" indent="-342900">
              <a:buFont typeface="Arial" panose="020B0604020202020204" pitchFamily="34" charset="0"/>
              <a:buChar char="•"/>
            </a:pPr>
            <a:endParaRPr lang="en-US" sz="2300" b="1" dirty="0">
              <a:solidFill>
                <a:schemeClr val="bg1"/>
              </a:solidFill>
              <a:latin typeface="+mn-lt"/>
            </a:endParaRPr>
          </a:p>
          <a:p>
            <a:pPr marL="342900" indent="-342900">
              <a:buFont typeface="Arial" panose="020B0604020202020204" pitchFamily="34" charset="0"/>
              <a:buChar char="•"/>
            </a:pPr>
            <a:r>
              <a:rPr lang="en-US" sz="2300" b="1" dirty="0" smtClean="0">
                <a:solidFill>
                  <a:schemeClr val="bg1"/>
                </a:solidFill>
                <a:latin typeface="+mn-lt"/>
              </a:rPr>
              <a:t>Return value of parent is the PID of the child</a:t>
            </a:r>
          </a:p>
          <a:p>
            <a:pPr marL="342900" indent="-342900">
              <a:buFont typeface="Arial" panose="020B0604020202020204" pitchFamily="34" charset="0"/>
              <a:buChar char="•"/>
            </a:pPr>
            <a:endParaRPr lang="en-US" sz="2300" b="1" dirty="0">
              <a:solidFill>
                <a:schemeClr val="bg1"/>
              </a:solidFill>
              <a:latin typeface="+mn-lt"/>
            </a:endParaRPr>
          </a:p>
          <a:p>
            <a:r>
              <a:rPr lang="en-US" sz="2300" b="1" dirty="0" err="1" smtClean="0">
                <a:solidFill>
                  <a:schemeClr val="bg1"/>
                </a:solidFill>
                <a:latin typeface="+mn-lt"/>
              </a:rPr>
              <a:t>Syscall</a:t>
            </a:r>
            <a:r>
              <a:rPr lang="en-US" sz="2300" b="1" dirty="0" smtClean="0">
                <a:solidFill>
                  <a:schemeClr val="bg1"/>
                </a:solidFill>
                <a:latin typeface="+mn-lt"/>
              </a:rPr>
              <a:t> RAXRDIRSIRDXR10R8R9</a:t>
            </a:r>
          </a:p>
          <a:p>
            <a:endParaRPr lang="en-US" sz="2300" b="1" dirty="0">
              <a:solidFill>
                <a:schemeClr val="bg1"/>
              </a:solidFill>
              <a:latin typeface="+mn-lt"/>
            </a:endParaRPr>
          </a:p>
          <a:p>
            <a:r>
              <a:rPr lang="en-US" sz="2300" b="1" dirty="0">
                <a:solidFill>
                  <a:schemeClr val="bg1"/>
                </a:solidFill>
                <a:latin typeface="+mn-lt"/>
              </a:rPr>
              <a:t>f</a:t>
            </a:r>
            <a:r>
              <a:rPr lang="en-US" sz="2300" b="1" dirty="0" smtClean="0">
                <a:solidFill>
                  <a:schemeClr val="bg1"/>
                </a:solidFill>
                <a:latin typeface="+mn-lt"/>
              </a:rPr>
              <a:t>ork    57</a:t>
            </a:r>
          </a:p>
          <a:p>
            <a:endParaRPr lang="en-US" sz="2300" b="1" dirty="0">
              <a:solidFill>
                <a:schemeClr val="bg1"/>
              </a:solidFill>
              <a:latin typeface="+mn-lt"/>
            </a:endParaRPr>
          </a:p>
        </p:txBody>
      </p:sp>
    </p:spTree>
    <p:extLst>
      <p:ext uri="{BB962C8B-B14F-4D97-AF65-F5344CB8AC3E}">
        <p14:creationId xmlns:p14="http://schemas.microsoft.com/office/powerpoint/2010/main" val="35138442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22777" y="170319"/>
            <a:ext cx="6248400" cy="539750"/>
          </a:xfrm>
        </p:spPr>
        <p:txBody>
          <a:bodyPr/>
          <a:lstStyle/>
          <a:p>
            <a:r>
              <a:rPr lang="en-US" dirty="0" smtClean="0"/>
              <a:t>Files and Operations</a:t>
            </a:r>
            <a:endParaRPr lang="en-US" dirty="0"/>
          </a:p>
        </p:txBody>
      </p:sp>
      <p:sp>
        <p:nvSpPr>
          <p:cNvPr id="7" name="Rectangle 3"/>
          <p:cNvSpPr>
            <a:spLocks noGrp="1" noChangeArrowheads="1"/>
          </p:cNvSpPr>
          <p:nvPr>
            <p:ph idx="1"/>
          </p:nvPr>
        </p:nvSpPr>
        <p:spPr bwMode="auto">
          <a:xfrm>
            <a:off x="525738" y="1409008"/>
            <a:ext cx="8442477" cy="24929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300" i="0" u="none" strike="noStrike" cap="none" normalizeH="0" baseline="0" dirty="0" smtClean="0">
                <a:ln>
                  <a:noFill/>
                </a:ln>
                <a:solidFill>
                  <a:srgbClr val="110C3A"/>
                </a:solidFill>
                <a:effectLst/>
                <a:cs typeface="Arial" panose="020B0604020202020204" pitchFamily="34" charset="0"/>
              </a:rPr>
              <a:t>  UNIX Model - Everything is a file!</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2300" i="0" u="none" strike="noStrike" cap="none" normalizeH="0" baseline="0" dirty="0" smtClean="0">
              <a:ln>
                <a:noFill/>
              </a:ln>
              <a:solidFill>
                <a:srgbClr val="110C3A"/>
              </a:solidFill>
              <a:effectLs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300" i="0" u="none" strike="noStrike" cap="none" normalizeH="0" baseline="0" dirty="0" smtClean="0">
                <a:ln>
                  <a:noFill/>
                </a:ln>
                <a:solidFill>
                  <a:srgbClr val="110C3A"/>
                </a:solidFill>
                <a:effectLst/>
                <a:cs typeface="Arial" panose="020B0604020202020204" pitchFamily="34" charset="0"/>
              </a:rPr>
              <a:t>  File Descriptors</a:t>
            </a:r>
          </a:p>
          <a:p>
            <a:pPr marL="800100" lvl="5" indent="-342900">
              <a:spcBef>
                <a:spcPct val="0"/>
              </a:spcBef>
              <a:buClrTx/>
              <a:buFont typeface="Courier New" panose="02070309020205020404" pitchFamily="49" charset="0"/>
              <a:buChar char="o"/>
            </a:pPr>
            <a:r>
              <a:rPr kumimoji="0" lang="en-US" altLang="en-US" sz="2300" i="0" u="none" strike="noStrike" cap="none" normalizeH="0" baseline="0" dirty="0" smtClean="0">
                <a:ln>
                  <a:noFill/>
                </a:ln>
                <a:solidFill>
                  <a:srgbClr val="110C3A"/>
                </a:solidFill>
                <a:effectLst/>
                <a:cs typeface="Arial" panose="020B0604020202020204" pitchFamily="34" charset="0"/>
              </a:rPr>
              <a:t>A bookkeeping mechanism to represent your access to a resource</a:t>
            </a:r>
          </a:p>
          <a:p>
            <a:pPr marL="800100" lvl="5" indent="-342900">
              <a:spcBef>
                <a:spcPct val="0"/>
              </a:spcBef>
              <a:buClrTx/>
              <a:buFont typeface="Courier New" panose="02070309020205020404" pitchFamily="49" charset="0"/>
              <a:buChar char="o"/>
            </a:pPr>
            <a:r>
              <a:rPr kumimoji="0" lang="en-US" altLang="en-US" sz="2300" i="0" u="none" strike="noStrike" cap="none" normalizeH="0" baseline="0" dirty="0" smtClean="0">
                <a:ln>
                  <a:noFill/>
                </a:ln>
                <a:solidFill>
                  <a:srgbClr val="110C3A"/>
                </a:solidFill>
                <a:effectLst/>
                <a:cs typeface="Arial" panose="020B0604020202020204" pitchFamily="34" charset="0"/>
              </a:rPr>
              <a:t>Some reserved numbers: 0/1/2 (for </a:t>
            </a:r>
            <a:r>
              <a:rPr kumimoji="0" lang="en-US" altLang="en-US" sz="2300" i="0" u="none" strike="noStrike" cap="none" normalizeH="0" baseline="0" dirty="0" err="1" smtClean="0">
                <a:ln>
                  <a:noFill/>
                </a:ln>
                <a:solidFill>
                  <a:srgbClr val="110C3A"/>
                </a:solidFill>
                <a:effectLst/>
                <a:cs typeface="Arial" panose="020B0604020202020204" pitchFamily="34" charset="0"/>
              </a:rPr>
              <a:t>std</a:t>
            </a:r>
            <a:r>
              <a:rPr kumimoji="0" lang="en-US" altLang="en-US" sz="2300" i="0" u="none" strike="noStrike" cap="none" normalizeH="0" baseline="0" dirty="0" smtClean="0">
                <a:ln>
                  <a:noFill/>
                </a:ln>
                <a:solidFill>
                  <a:srgbClr val="110C3A"/>
                </a:solidFill>
                <a:effectLst/>
                <a:cs typeface="Arial" panose="020B0604020202020204" pitchFamily="34" charset="0"/>
              </a:rPr>
              <a:t> in/out/err)</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34837207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sz="quarter"/>
          </p:nvPr>
        </p:nvSpPr>
        <p:spPr>
          <a:xfrm>
            <a:off x="4974771" y="78658"/>
            <a:ext cx="3021310" cy="658761"/>
          </a:xfrm>
        </p:spPr>
        <p:txBody>
          <a:bodyPr/>
          <a:lstStyle/>
          <a:p>
            <a:pPr algn="ctr"/>
            <a:r>
              <a:rPr lang="en-US" sz="3000" dirty="0" smtClean="0"/>
              <a:t>Fork – Cont’d</a:t>
            </a:r>
            <a:endParaRPr lang="en-US" sz="3000" dirty="0"/>
          </a:p>
        </p:txBody>
      </p:sp>
      <p:sp>
        <p:nvSpPr>
          <p:cNvPr id="4" name="Rectangle 3"/>
          <p:cNvSpPr/>
          <p:nvPr/>
        </p:nvSpPr>
        <p:spPr>
          <a:xfrm>
            <a:off x="533398" y="1401012"/>
            <a:ext cx="8066316" cy="3277820"/>
          </a:xfrm>
          <a:prstGeom prst="rect">
            <a:avLst/>
          </a:prstGeom>
        </p:spPr>
        <p:txBody>
          <a:bodyPr wrap="square">
            <a:spAutoFit/>
          </a:bodyPr>
          <a:lstStyle/>
          <a:p>
            <a:pPr marL="342900" indent="-342900">
              <a:buFont typeface="Arial" panose="020B0604020202020204" pitchFamily="34" charset="0"/>
              <a:buChar char="•"/>
            </a:pPr>
            <a:r>
              <a:rPr lang="en-US" sz="2300" b="1" dirty="0" smtClean="0">
                <a:solidFill>
                  <a:schemeClr val="bg1"/>
                </a:solidFill>
                <a:latin typeface="+mn-lt"/>
              </a:rPr>
              <a:t>Inherits copy* of parent’s memory space</a:t>
            </a:r>
          </a:p>
          <a:p>
            <a:pPr marL="342900" indent="-342900">
              <a:buFont typeface="Arial" panose="020B0604020202020204" pitchFamily="34" charset="0"/>
              <a:buChar char="•"/>
            </a:pPr>
            <a:endParaRPr lang="en-US" sz="2300" b="1" dirty="0">
              <a:solidFill>
                <a:schemeClr val="bg1"/>
              </a:solidFill>
              <a:latin typeface="+mn-lt"/>
            </a:endParaRPr>
          </a:p>
          <a:p>
            <a:pPr marL="342900" indent="-342900">
              <a:buFont typeface="Arial" panose="020B0604020202020204" pitchFamily="34" charset="0"/>
              <a:buChar char="•"/>
            </a:pPr>
            <a:r>
              <a:rPr lang="en-US" sz="2300" b="1" dirty="0" smtClean="0">
                <a:solidFill>
                  <a:schemeClr val="bg1"/>
                </a:solidFill>
                <a:latin typeface="+mn-lt"/>
              </a:rPr>
              <a:t>Also inherits copy of existing file descriptors</a:t>
            </a:r>
          </a:p>
          <a:p>
            <a:endParaRPr lang="en-US" sz="2300" b="1" dirty="0" smtClean="0">
              <a:solidFill>
                <a:schemeClr val="bg1"/>
              </a:solidFill>
              <a:latin typeface="+mn-lt"/>
            </a:endParaRPr>
          </a:p>
          <a:p>
            <a:pPr marL="800100" lvl="1" indent="-342900">
              <a:buFont typeface="Courier New" panose="02070309020205020404" pitchFamily="49" charset="0"/>
              <a:buChar char="o"/>
            </a:pPr>
            <a:r>
              <a:rPr lang="en-US" sz="2300" b="1" dirty="0" smtClean="0">
                <a:solidFill>
                  <a:schemeClr val="bg1"/>
                </a:solidFill>
                <a:latin typeface="+mn-lt"/>
              </a:rPr>
              <a:t>New descriptors will be unique entries</a:t>
            </a:r>
            <a:endParaRPr lang="en-US" sz="2300" b="1" dirty="0">
              <a:solidFill>
                <a:schemeClr val="bg1"/>
              </a:solidFill>
              <a:latin typeface="+mn-lt"/>
            </a:endParaRPr>
          </a:p>
          <a:p>
            <a:pPr lvl="1"/>
            <a:endParaRPr lang="en-US" sz="2300" b="1" dirty="0">
              <a:solidFill>
                <a:schemeClr val="bg1"/>
              </a:solidFill>
              <a:latin typeface="+mn-lt"/>
            </a:endParaRPr>
          </a:p>
          <a:p>
            <a:r>
              <a:rPr lang="en-US" sz="2300" b="1" dirty="0" smtClean="0">
                <a:solidFill>
                  <a:schemeClr val="bg1"/>
                </a:solidFill>
                <a:latin typeface="+mn-lt"/>
              </a:rPr>
              <a:t>* On most modern systems, the copy is actually a copy-on-write</a:t>
            </a:r>
            <a:endParaRPr lang="en-US" sz="2300" b="1" dirty="0">
              <a:solidFill>
                <a:schemeClr val="bg1"/>
              </a:solidFill>
              <a:latin typeface="+mn-lt"/>
            </a:endParaRPr>
          </a:p>
          <a:p>
            <a:endParaRPr lang="en-US" sz="2300" b="1" dirty="0" smtClean="0">
              <a:solidFill>
                <a:schemeClr val="bg1"/>
              </a:solidFill>
              <a:latin typeface="+mn-lt"/>
            </a:endParaRPr>
          </a:p>
        </p:txBody>
      </p:sp>
    </p:spTree>
    <p:extLst>
      <p:ext uri="{BB962C8B-B14F-4D97-AF65-F5344CB8AC3E}">
        <p14:creationId xmlns:p14="http://schemas.microsoft.com/office/powerpoint/2010/main" val="50516597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sz="quarter"/>
          </p:nvPr>
        </p:nvSpPr>
        <p:spPr>
          <a:xfrm>
            <a:off x="5127171" y="78658"/>
            <a:ext cx="2705624" cy="658761"/>
          </a:xfrm>
        </p:spPr>
        <p:txBody>
          <a:bodyPr/>
          <a:lstStyle/>
          <a:p>
            <a:pPr algn="ctr"/>
            <a:r>
              <a:rPr lang="en-US" sz="3000" dirty="0" smtClean="0"/>
              <a:t>Fork – </a:t>
            </a:r>
            <a:r>
              <a:rPr lang="en-US" sz="3000" dirty="0" err="1" smtClean="0"/>
              <a:t>Cont’s</a:t>
            </a:r>
            <a:endParaRPr lang="en-US" sz="3000" dirty="0"/>
          </a:p>
        </p:txBody>
      </p:sp>
      <p:pic>
        <p:nvPicPr>
          <p:cNvPr id="3" name="Picture 2"/>
          <p:cNvPicPr>
            <a:picLocks noChangeAspect="1"/>
          </p:cNvPicPr>
          <p:nvPr/>
        </p:nvPicPr>
        <p:blipFill rotWithShape="1">
          <a:blip r:embed="rId2"/>
          <a:srcRect l="13069" t="54156" r="13492" b="28311"/>
          <a:stretch/>
        </p:blipFill>
        <p:spPr>
          <a:xfrm>
            <a:off x="903515" y="1774371"/>
            <a:ext cx="7336972" cy="1469572"/>
          </a:xfrm>
          <a:prstGeom prst="rect">
            <a:avLst/>
          </a:prstGeom>
          <a:ln w="19050">
            <a:solidFill>
              <a:schemeClr val="bg1"/>
            </a:solidFill>
          </a:ln>
        </p:spPr>
      </p:pic>
    </p:spTree>
    <p:extLst>
      <p:ext uri="{BB962C8B-B14F-4D97-AF65-F5344CB8AC3E}">
        <p14:creationId xmlns:p14="http://schemas.microsoft.com/office/powerpoint/2010/main" val="43924682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sz="quarter"/>
          </p:nvPr>
        </p:nvSpPr>
        <p:spPr>
          <a:xfrm>
            <a:off x="2980228" y="78658"/>
            <a:ext cx="5026739" cy="658761"/>
          </a:xfrm>
        </p:spPr>
        <p:txBody>
          <a:bodyPr/>
          <a:lstStyle/>
          <a:p>
            <a:pPr algn="ctr"/>
            <a:r>
              <a:rPr lang="en-US" sz="3000" dirty="0" smtClean="0"/>
              <a:t>Lab – Additional </a:t>
            </a:r>
            <a:r>
              <a:rPr lang="en-US" sz="3000" dirty="0" err="1" smtClean="0"/>
              <a:t>Syscalls</a:t>
            </a:r>
            <a:endParaRPr lang="en-US" sz="3000" dirty="0"/>
          </a:p>
        </p:txBody>
      </p:sp>
      <p:sp>
        <p:nvSpPr>
          <p:cNvPr id="4" name="Rectangle 3"/>
          <p:cNvSpPr/>
          <p:nvPr/>
        </p:nvSpPr>
        <p:spPr>
          <a:xfrm>
            <a:off x="533398" y="1401012"/>
            <a:ext cx="8164288" cy="4339650"/>
          </a:xfrm>
          <a:prstGeom prst="rect">
            <a:avLst/>
          </a:prstGeom>
        </p:spPr>
        <p:txBody>
          <a:bodyPr wrap="square">
            <a:spAutoFit/>
          </a:bodyPr>
          <a:lstStyle/>
          <a:p>
            <a:r>
              <a:rPr lang="en-US" sz="2300" dirty="0" smtClean="0">
                <a:solidFill>
                  <a:schemeClr val="bg1"/>
                </a:solidFill>
                <a:latin typeface="+mn-lt"/>
              </a:rPr>
              <a:t>Execute and redirect.</a:t>
            </a:r>
          </a:p>
          <a:p>
            <a:endParaRPr lang="en-US" sz="2300" b="1" dirty="0" smtClean="0">
              <a:solidFill>
                <a:schemeClr val="bg1"/>
              </a:solidFill>
              <a:latin typeface="+mn-lt"/>
            </a:endParaRPr>
          </a:p>
          <a:p>
            <a:r>
              <a:rPr lang="en-US" sz="2300" b="1" dirty="0" smtClean="0">
                <a:solidFill>
                  <a:schemeClr val="bg1"/>
                </a:solidFill>
                <a:latin typeface="+mn-lt"/>
              </a:rPr>
              <a:t>Required Objectives:</a:t>
            </a:r>
            <a:endParaRPr lang="en-US" sz="2300" b="1" dirty="0">
              <a:solidFill>
                <a:schemeClr val="bg1"/>
              </a:solidFill>
              <a:latin typeface="+mn-lt"/>
            </a:endParaRPr>
          </a:p>
          <a:p>
            <a:endParaRPr lang="en-US" sz="2300" b="1" dirty="0" smtClean="0">
              <a:solidFill>
                <a:schemeClr val="bg1"/>
              </a:solidFill>
              <a:latin typeface="+mn-lt"/>
            </a:endParaRPr>
          </a:p>
          <a:p>
            <a:pPr marL="342900" indent="-342900">
              <a:buFont typeface="Arial" panose="020B0604020202020204" pitchFamily="34" charset="0"/>
              <a:buChar char="•"/>
            </a:pPr>
            <a:r>
              <a:rPr lang="en-US" sz="2300" b="1" dirty="0" smtClean="0">
                <a:solidFill>
                  <a:schemeClr val="bg1"/>
                </a:solidFill>
                <a:latin typeface="+mn-lt"/>
              </a:rPr>
              <a:t>Fork your process, to create a child process</a:t>
            </a:r>
          </a:p>
          <a:p>
            <a:pPr marL="342900" indent="-342900">
              <a:buFont typeface="Arial" panose="020B0604020202020204" pitchFamily="34" charset="0"/>
              <a:buChar char="•"/>
            </a:pPr>
            <a:r>
              <a:rPr lang="en-US" sz="2300" b="1" dirty="0" smtClean="0">
                <a:solidFill>
                  <a:schemeClr val="bg1"/>
                </a:solidFill>
                <a:latin typeface="+mn-lt"/>
              </a:rPr>
              <a:t>Have the parent process wait until the child is finished</a:t>
            </a:r>
          </a:p>
          <a:p>
            <a:pPr marL="342900" indent="-342900">
              <a:buFont typeface="Arial" panose="020B0604020202020204" pitchFamily="34" charset="0"/>
              <a:buChar char="•"/>
            </a:pPr>
            <a:r>
              <a:rPr lang="en-US" sz="2300" b="1" dirty="0" smtClean="0">
                <a:solidFill>
                  <a:schemeClr val="bg1"/>
                </a:solidFill>
                <a:latin typeface="+mn-lt"/>
              </a:rPr>
              <a:t>Execute Is –al in the child process</a:t>
            </a:r>
          </a:p>
          <a:p>
            <a:pPr marL="342900" indent="-342900">
              <a:buFont typeface="Arial" panose="020B0604020202020204" pitchFamily="34" charset="0"/>
              <a:buChar char="•"/>
            </a:pPr>
            <a:r>
              <a:rPr lang="en-US" sz="2300" b="1" dirty="0" smtClean="0">
                <a:solidFill>
                  <a:schemeClr val="bg1"/>
                </a:solidFill>
                <a:latin typeface="+mn-lt"/>
              </a:rPr>
              <a:t>Redirect it’s output to a text file using dup2</a:t>
            </a:r>
          </a:p>
          <a:p>
            <a:pPr marL="342900" indent="-342900">
              <a:buFont typeface="Arial" panose="020B0604020202020204" pitchFamily="34" charset="0"/>
              <a:buChar char="•"/>
            </a:pPr>
            <a:endParaRPr lang="en-US" sz="2300" b="1" dirty="0">
              <a:solidFill>
                <a:schemeClr val="bg1"/>
              </a:solidFill>
              <a:latin typeface="+mn-lt"/>
            </a:endParaRPr>
          </a:p>
          <a:p>
            <a:r>
              <a:rPr lang="en-US" sz="2300" b="1" dirty="0" smtClean="0">
                <a:solidFill>
                  <a:schemeClr val="bg1"/>
                </a:solidFill>
                <a:latin typeface="+mn-lt"/>
              </a:rPr>
              <a:t>Optional:</a:t>
            </a:r>
          </a:p>
          <a:p>
            <a:endParaRPr lang="en-US" sz="2300" b="1" dirty="0" smtClean="0">
              <a:solidFill>
                <a:schemeClr val="bg1"/>
              </a:solidFill>
              <a:latin typeface="+mn-lt"/>
            </a:endParaRPr>
          </a:p>
          <a:p>
            <a:pPr marL="342900" indent="-342900">
              <a:buFont typeface="Arial" panose="020B0604020202020204" pitchFamily="34" charset="0"/>
              <a:buChar char="•"/>
            </a:pPr>
            <a:r>
              <a:rPr lang="en-US" sz="2300" b="1" dirty="0" smtClean="0">
                <a:solidFill>
                  <a:schemeClr val="bg1"/>
                </a:solidFill>
                <a:latin typeface="+mn-lt"/>
              </a:rPr>
              <a:t>Connect to a socket (or bind), redirect I/O</a:t>
            </a:r>
            <a:endParaRPr lang="en-US" sz="2300" b="1" dirty="0">
              <a:solidFill>
                <a:schemeClr val="bg1"/>
              </a:solidFill>
              <a:latin typeface="+mn-lt"/>
            </a:endParaRPr>
          </a:p>
        </p:txBody>
      </p:sp>
    </p:spTree>
    <p:extLst>
      <p:ext uri="{BB962C8B-B14F-4D97-AF65-F5344CB8AC3E}">
        <p14:creationId xmlns:p14="http://schemas.microsoft.com/office/powerpoint/2010/main" val="27326140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3309256" y="3178629"/>
            <a:ext cx="2220685" cy="600164"/>
          </a:xfrm>
          <a:prstGeom prst="rect">
            <a:avLst/>
          </a:prstGeom>
          <a:noFill/>
        </p:spPr>
        <p:txBody>
          <a:bodyPr wrap="square" rtlCol="0">
            <a:spAutoFit/>
          </a:bodyPr>
          <a:lstStyle/>
          <a:p>
            <a:r>
              <a:rPr lang="en-US" sz="3300" b="1" dirty="0" smtClean="0">
                <a:solidFill>
                  <a:schemeClr val="bg1"/>
                </a:solidFill>
                <a:latin typeface="+mn-lt"/>
              </a:rPr>
              <a:t>Threading</a:t>
            </a:r>
            <a:endParaRPr lang="en-US" sz="3300" b="1" dirty="0">
              <a:solidFill>
                <a:schemeClr val="bg1"/>
              </a:solidFill>
              <a:latin typeface="+mn-lt"/>
            </a:endParaRPr>
          </a:p>
        </p:txBody>
      </p:sp>
    </p:spTree>
    <p:extLst>
      <p:ext uri="{BB962C8B-B14F-4D97-AF65-F5344CB8AC3E}">
        <p14:creationId xmlns:p14="http://schemas.microsoft.com/office/powerpoint/2010/main" val="378063670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sz="quarter"/>
          </p:nvPr>
        </p:nvSpPr>
        <p:spPr>
          <a:xfrm>
            <a:off x="5127171" y="78658"/>
            <a:ext cx="2705624" cy="658761"/>
          </a:xfrm>
        </p:spPr>
        <p:txBody>
          <a:bodyPr/>
          <a:lstStyle/>
          <a:p>
            <a:pPr algn="ctr"/>
            <a:r>
              <a:rPr lang="en-US" sz="3000" dirty="0" smtClean="0"/>
              <a:t>Objectives</a:t>
            </a:r>
            <a:endParaRPr lang="en-US" sz="3000" dirty="0"/>
          </a:p>
        </p:txBody>
      </p:sp>
      <p:sp>
        <p:nvSpPr>
          <p:cNvPr id="4" name="Rectangle 3"/>
          <p:cNvSpPr/>
          <p:nvPr/>
        </p:nvSpPr>
        <p:spPr>
          <a:xfrm>
            <a:off x="544284" y="1411898"/>
            <a:ext cx="8164288" cy="4339650"/>
          </a:xfrm>
          <a:prstGeom prst="rect">
            <a:avLst/>
          </a:prstGeom>
        </p:spPr>
        <p:txBody>
          <a:bodyPr wrap="square">
            <a:spAutoFit/>
          </a:bodyPr>
          <a:lstStyle/>
          <a:p>
            <a:pPr marL="342900" indent="-342900">
              <a:buFont typeface="Arial" panose="020B0604020202020204" pitchFamily="34" charset="0"/>
              <a:buChar char="•"/>
            </a:pPr>
            <a:r>
              <a:rPr lang="en-US" sz="2300" b="1" dirty="0" smtClean="0">
                <a:solidFill>
                  <a:schemeClr val="bg1"/>
                </a:solidFill>
                <a:latin typeface="+mn-lt"/>
              </a:rPr>
              <a:t>Comprehend the basic level of the Linux threading model </a:t>
            </a:r>
          </a:p>
          <a:p>
            <a:pPr marL="342900" indent="-342900">
              <a:buFont typeface="Arial" panose="020B0604020202020204" pitchFamily="34" charset="0"/>
              <a:buChar char="•"/>
            </a:pPr>
            <a:endParaRPr lang="en-US" sz="2300" b="1" dirty="0" smtClean="0">
              <a:solidFill>
                <a:schemeClr val="bg1"/>
              </a:solidFill>
              <a:latin typeface="+mn-lt"/>
            </a:endParaRPr>
          </a:p>
          <a:p>
            <a:pPr marL="342900" indent="-342900">
              <a:buFont typeface="Arial" panose="020B0604020202020204" pitchFamily="34" charset="0"/>
              <a:buChar char="•"/>
            </a:pPr>
            <a:r>
              <a:rPr lang="en-US" sz="2300" b="1" dirty="0" smtClean="0">
                <a:solidFill>
                  <a:schemeClr val="bg1"/>
                </a:solidFill>
                <a:latin typeface="+mn-lt"/>
              </a:rPr>
              <a:t>Demonstrate knowledge of some of the pitfalls of working with multithreaded applications</a:t>
            </a:r>
          </a:p>
          <a:p>
            <a:pPr marL="342900" indent="-342900">
              <a:buFont typeface="Arial" panose="020B0604020202020204" pitchFamily="34" charset="0"/>
              <a:buChar char="•"/>
            </a:pPr>
            <a:endParaRPr lang="en-US" sz="2300" b="1" dirty="0" smtClean="0">
              <a:solidFill>
                <a:schemeClr val="bg1"/>
              </a:solidFill>
              <a:latin typeface="+mn-lt"/>
            </a:endParaRPr>
          </a:p>
          <a:p>
            <a:pPr marL="342900" indent="-342900">
              <a:buFont typeface="Arial" panose="020B0604020202020204" pitchFamily="34" charset="0"/>
              <a:buChar char="•"/>
            </a:pPr>
            <a:r>
              <a:rPr lang="en-US" sz="2300" b="1" dirty="0" smtClean="0">
                <a:solidFill>
                  <a:schemeClr val="bg1"/>
                </a:solidFill>
                <a:latin typeface="+mn-lt"/>
              </a:rPr>
              <a:t>Using working knowledge, implement some of the basic synchronization tools provided by the x86(_64) instruction set</a:t>
            </a:r>
          </a:p>
          <a:p>
            <a:pPr marL="342900" indent="-342900">
              <a:buFont typeface="Arial" panose="020B0604020202020204" pitchFamily="34" charset="0"/>
              <a:buChar char="•"/>
            </a:pPr>
            <a:endParaRPr lang="en-US" sz="2300" b="1" dirty="0">
              <a:solidFill>
                <a:schemeClr val="bg1"/>
              </a:solidFill>
              <a:latin typeface="+mn-lt"/>
            </a:endParaRPr>
          </a:p>
          <a:p>
            <a:pPr marL="342900" indent="-342900">
              <a:buFont typeface="Arial" panose="020B0604020202020204" pitchFamily="34" charset="0"/>
              <a:buChar char="•"/>
            </a:pPr>
            <a:r>
              <a:rPr lang="en-US" sz="2300" b="1" dirty="0" smtClean="0">
                <a:solidFill>
                  <a:schemeClr val="bg1"/>
                </a:solidFill>
                <a:latin typeface="+mn-lt"/>
              </a:rPr>
              <a:t>Implement a simple threading library</a:t>
            </a:r>
          </a:p>
          <a:p>
            <a:pPr marL="342900" indent="-342900">
              <a:buFont typeface="Arial" panose="020B0604020202020204" pitchFamily="34" charset="0"/>
              <a:buChar char="•"/>
            </a:pPr>
            <a:endParaRPr lang="en-US" sz="2300" b="1" dirty="0">
              <a:solidFill>
                <a:schemeClr val="bg1"/>
              </a:solidFill>
              <a:latin typeface="+mn-lt"/>
            </a:endParaRPr>
          </a:p>
        </p:txBody>
      </p:sp>
    </p:spTree>
    <p:extLst>
      <p:ext uri="{BB962C8B-B14F-4D97-AF65-F5344CB8AC3E}">
        <p14:creationId xmlns:p14="http://schemas.microsoft.com/office/powerpoint/2010/main" val="404728135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sz="quarter"/>
          </p:nvPr>
        </p:nvSpPr>
        <p:spPr>
          <a:xfrm>
            <a:off x="4288971" y="78658"/>
            <a:ext cx="3543824" cy="658761"/>
          </a:xfrm>
        </p:spPr>
        <p:txBody>
          <a:bodyPr/>
          <a:lstStyle/>
          <a:p>
            <a:pPr algn="ctr"/>
            <a:r>
              <a:rPr lang="en-US" sz="3000" dirty="0" smtClean="0"/>
              <a:t>What is a Thread?</a:t>
            </a:r>
            <a:endParaRPr lang="en-US" sz="3000" dirty="0"/>
          </a:p>
        </p:txBody>
      </p:sp>
      <p:sp>
        <p:nvSpPr>
          <p:cNvPr id="4" name="Rectangle 3"/>
          <p:cNvSpPr/>
          <p:nvPr/>
        </p:nvSpPr>
        <p:spPr>
          <a:xfrm>
            <a:off x="544283" y="1411898"/>
            <a:ext cx="8469087" cy="4339650"/>
          </a:xfrm>
          <a:prstGeom prst="rect">
            <a:avLst/>
          </a:prstGeom>
        </p:spPr>
        <p:txBody>
          <a:bodyPr wrap="square">
            <a:spAutoFit/>
          </a:bodyPr>
          <a:lstStyle/>
          <a:p>
            <a:pPr marL="342900" indent="-342900">
              <a:buFont typeface="Arial" panose="020B0604020202020204" pitchFamily="34" charset="0"/>
              <a:buChar char="•"/>
            </a:pPr>
            <a:r>
              <a:rPr lang="en-US" sz="2300" b="1" dirty="0" smtClean="0">
                <a:solidFill>
                  <a:schemeClr val="bg1"/>
                </a:solidFill>
                <a:latin typeface="+mn-lt"/>
              </a:rPr>
              <a:t>Each thread is essentially a separate stream of execution</a:t>
            </a:r>
          </a:p>
          <a:p>
            <a:pPr marL="800100" lvl="1" indent="-342900">
              <a:buFont typeface="Arial" panose="020B0604020202020204" pitchFamily="34" charset="0"/>
              <a:buChar char="•"/>
            </a:pPr>
            <a:r>
              <a:rPr lang="en-US" sz="2300" b="1" dirty="0" smtClean="0">
                <a:solidFill>
                  <a:schemeClr val="bg1"/>
                </a:solidFill>
                <a:latin typeface="+mn-lt"/>
              </a:rPr>
              <a:t>The register values for each thread are different</a:t>
            </a:r>
          </a:p>
          <a:p>
            <a:pPr marL="800100" lvl="1" indent="-342900">
              <a:buFont typeface="Arial" panose="020B0604020202020204" pitchFamily="34" charset="0"/>
              <a:buChar char="•"/>
            </a:pPr>
            <a:r>
              <a:rPr lang="en-US" sz="2300" b="1" dirty="0" smtClean="0">
                <a:solidFill>
                  <a:schemeClr val="bg1"/>
                </a:solidFill>
                <a:latin typeface="+mn-lt"/>
              </a:rPr>
              <a:t>This is referred to as “context”</a:t>
            </a:r>
          </a:p>
          <a:p>
            <a:pPr marL="800100" lvl="1" indent="-342900">
              <a:buFont typeface="Arial" panose="020B0604020202020204" pitchFamily="34" charset="0"/>
              <a:buChar char="•"/>
            </a:pPr>
            <a:r>
              <a:rPr lang="en-US" sz="2300" b="1" dirty="0" smtClean="0">
                <a:solidFill>
                  <a:schemeClr val="bg1"/>
                </a:solidFill>
                <a:latin typeface="+mn-lt"/>
              </a:rPr>
              <a:t>Transitions from one thread to another are referred to as “switching context”</a:t>
            </a:r>
          </a:p>
          <a:p>
            <a:pPr marL="800100" lvl="1" indent="-342900">
              <a:buFont typeface="Arial" panose="020B0604020202020204" pitchFamily="34" charset="0"/>
              <a:buChar char="•"/>
            </a:pPr>
            <a:endParaRPr lang="en-US" sz="2300" b="1" dirty="0">
              <a:solidFill>
                <a:schemeClr val="bg1"/>
              </a:solidFill>
              <a:latin typeface="+mn-lt"/>
            </a:endParaRPr>
          </a:p>
          <a:p>
            <a:pPr marL="342900" indent="-342900">
              <a:buFont typeface="Arial" panose="020B0604020202020204" pitchFamily="34" charset="0"/>
              <a:buChar char="•"/>
            </a:pPr>
            <a:r>
              <a:rPr lang="en-US" sz="2300" b="1" dirty="0" smtClean="0">
                <a:solidFill>
                  <a:schemeClr val="bg1"/>
                </a:solidFill>
                <a:latin typeface="+mn-lt"/>
              </a:rPr>
              <a:t>Multiple threads may be running at the same time</a:t>
            </a:r>
          </a:p>
          <a:p>
            <a:pPr marL="342900" indent="-342900">
              <a:buFont typeface="Arial" panose="020B0604020202020204" pitchFamily="34" charset="0"/>
              <a:buChar char="•"/>
            </a:pPr>
            <a:endParaRPr lang="en-US" sz="2300" b="1" dirty="0" smtClean="0">
              <a:solidFill>
                <a:schemeClr val="bg1"/>
              </a:solidFill>
              <a:latin typeface="+mn-lt"/>
            </a:endParaRPr>
          </a:p>
          <a:p>
            <a:pPr marL="342900" indent="-342900">
              <a:buFont typeface="Arial" panose="020B0604020202020204" pitchFamily="34" charset="0"/>
              <a:buChar char="•"/>
            </a:pPr>
            <a:r>
              <a:rPr lang="en-US" sz="2300" b="1" dirty="0" smtClean="0">
                <a:solidFill>
                  <a:schemeClr val="bg1"/>
                </a:solidFill>
                <a:latin typeface="+mn-lt"/>
              </a:rPr>
              <a:t>It is difficult (if not impossible!) to predict how scheduling will occur</a:t>
            </a:r>
          </a:p>
          <a:p>
            <a:pPr marL="342900" indent="-342900">
              <a:buFont typeface="Arial" panose="020B0604020202020204" pitchFamily="34" charset="0"/>
              <a:buChar char="•"/>
            </a:pPr>
            <a:endParaRPr lang="en-US" sz="2300" b="1" dirty="0" smtClean="0">
              <a:solidFill>
                <a:schemeClr val="bg1"/>
              </a:solidFill>
              <a:latin typeface="+mn-lt"/>
            </a:endParaRPr>
          </a:p>
          <a:p>
            <a:pPr marL="342900" indent="-342900">
              <a:buFont typeface="Arial" panose="020B0604020202020204" pitchFamily="34" charset="0"/>
              <a:buChar char="•"/>
            </a:pPr>
            <a:endParaRPr lang="en-US" sz="2300" b="1" dirty="0">
              <a:solidFill>
                <a:schemeClr val="bg1"/>
              </a:solidFill>
              <a:latin typeface="+mn-lt"/>
            </a:endParaRPr>
          </a:p>
        </p:txBody>
      </p:sp>
    </p:spTree>
    <p:extLst>
      <p:ext uri="{BB962C8B-B14F-4D97-AF65-F5344CB8AC3E}">
        <p14:creationId xmlns:p14="http://schemas.microsoft.com/office/powerpoint/2010/main" val="92298267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sz="quarter"/>
          </p:nvPr>
        </p:nvSpPr>
        <p:spPr>
          <a:xfrm>
            <a:off x="4659086" y="78658"/>
            <a:ext cx="3173709" cy="658761"/>
          </a:xfrm>
        </p:spPr>
        <p:txBody>
          <a:bodyPr/>
          <a:lstStyle/>
          <a:p>
            <a:pPr algn="ctr"/>
            <a:r>
              <a:rPr lang="en-US" sz="3000" dirty="0" smtClean="0"/>
              <a:t>Synchronization</a:t>
            </a:r>
            <a:endParaRPr lang="en-US" sz="3000" dirty="0"/>
          </a:p>
        </p:txBody>
      </p:sp>
      <p:sp>
        <p:nvSpPr>
          <p:cNvPr id="4" name="Rectangle 3"/>
          <p:cNvSpPr/>
          <p:nvPr/>
        </p:nvSpPr>
        <p:spPr>
          <a:xfrm>
            <a:off x="544284" y="1411898"/>
            <a:ext cx="8305802" cy="2569934"/>
          </a:xfrm>
          <a:prstGeom prst="rect">
            <a:avLst/>
          </a:prstGeom>
        </p:spPr>
        <p:txBody>
          <a:bodyPr wrap="square">
            <a:spAutoFit/>
          </a:bodyPr>
          <a:lstStyle/>
          <a:p>
            <a:pPr marL="342900" indent="-342900">
              <a:buFont typeface="Arial" panose="020B0604020202020204" pitchFamily="34" charset="0"/>
              <a:buChar char="•"/>
            </a:pPr>
            <a:r>
              <a:rPr lang="en-US" sz="2300" b="1" dirty="0" smtClean="0">
                <a:solidFill>
                  <a:schemeClr val="bg1"/>
                </a:solidFill>
                <a:latin typeface="+mn-lt"/>
              </a:rPr>
              <a:t>Access to data needs to be synchronized (meaning: we need to make sure only one thread at a time can modify it)</a:t>
            </a:r>
          </a:p>
          <a:p>
            <a:pPr marL="342900" indent="-342900">
              <a:buFont typeface="Arial" panose="020B0604020202020204" pitchFamily="34" charset="0"/>
              <a:buChar char="•"/>
            </a:pPr>
            <a:endParaRPr lang="en-US" sz="2300" b="1" dirty="0">
              <a:solidFill>
                <a:schemeClr val="bg1"/>
              </a:solidFill>
              <a:latin typeface="+mn-lt"/>
            </a:endParaRPr>
          </a:p>
          <a:p>
            <a:pPr marL="342900" indent="-342900">
              <a:buFont typeface="Arial" panose="020B0604020202020204" pitchFamily="34" charset="0"/>
              <a:buChar char="•"/>
            </a:pPr>
            <a:r>
              <a:rPr lang="en-US" sz="2300" b="1" dirty="0" smtClean="0">
                <a:solidFill>
                  <a:schemeClr val="bg1"/>
                </a:solidFill>
                <a:latin typeface="+mn-lt"/>
              </a:rPr>
              <a:t>Race conditions happen if multiple threads are trying to update the same data at once</a:t>
            </a:r>
          </a:p>
          <a:p>
            <a:pPr marL="342900" indent="-342900">
              <a:buFont typeface="Arial" panose="020B0604020202020204" pitchFamily="34" charset="0"/>
              <a:buChar char="•"/>
            </a:pPr>
            <a:endParaRPr lang="en-US" sz="2300" b="1" dirty="0">
              <a:solidFill>
                <a:schemeClr val="bg1"/>
              </a:solidFill>
              <a:latin typeface="+mn-lt"/>
            </a:endParaRPr>
          </a:p>
        </p:txBody>
      </p:sp>
    </p:spTree>
    <p:extLst>
      <p:ext uri="{BB962C8B-B14F-4D97-AF65-F5344CB8AC3E}">
        <p14:creationId xmlns:p14="http://schemas.microsoft.com/office/powerpoint/2010/main" val="115575855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sz="quarter"/>
          </p:nvPr>
        </p:nvSpPr>
        <p:spPr>
          <a:xfrm>
            <a:off x="3864429" y="78658"/>
            <a:ext cx="3968366" cy="658761"/>
          </a:xfrm>
        </p:spPr>
        <p:txBody>
          <a:bodyPr/>
          <a:lstStyle/>
          <a:p>
            <a:pPr algn="ctr"/>
            <a:r>
              <a:rPr lang="en-US" sz="3000" dirty="0" smtClean="0"/>
              <a:t>Safe memory access</a:t>
            </a:r>
            <a:endParaRPr lang="en-US" sz="3000" dirty="0"/>
          </a:p>
        </p:txBody>
      </p:sp>
      <p:sp>
        <p:nvSpPr>
          <p:cNvPr id="4" name="Rectangle 3"/>
          <p:cNvSpPr/>
          <p:nvPr/>
        </p:nvSpPr>
        <p:spPr>
          <a:xfrm>
            <a:off x="544284" y="1411898"/>
            <a:ext cx="8164288" cy="2215991"/>
          </a:xfrm>
          <a:prstGeom prst="rect">
            <a:avLst/>
          </a:prstGeom>
        </p:spPr>
        <p:txBody>
          <a:bodyPr wrap="square">
            <a:spAutoFit/>
          </a:bodyPr>
          <a:lstStyle/>
          <a:p>
            <a:pPr marL="342900" indent="-342900">
              <a:buFont typeface="Arial" panose="020B0604020202020204" pitchFamily="34" charset="0"/>
              <a:buChar char="•"/>
            </a:pPr>
            <a:r>
              <a:rPr lang="en-US" sz="2300" b="1" dirty="0" smtClean="0">
                <a:solidFill>
                  <a:schemeClr val="bg1"/>
                </a:solidFill>
                <a:latin typeface="+mn-lt"/>
              </a:rPr>
              <a:t>Think in terms of “transactions”</a:t>
            </a:r>
          </a:p>
          <a:p>
            <a:pPr marL="342900" indent="-342900">
              <a:buFont typeface="Arial" panose="020B0604020202020204" pitchFamily="34" charset="0"/>
              <a:buChar char="•"/>
            </a:pPr>
            <a:endParaRPr lang="en-US" sz="2300" b="1" dirty="0">
              <a:solidFill>
                <a:schemeClr val="bg1"/>
              </a:solidFill>
              <a:latin typeface="+mn-lt"/>
            </a:endParaRPr>
          </a:p>
          <a:p>
            <a:pPr marL="342900" indent="-342900">
              <a:buFont typeface="Arial" panose="020B0604020202020204" pitchFamily="34" charset="0"/>
              <a:buChar char="•"/>
            </a:pPr>
            <a:r>
              <a:rPr lang="en-US" sz="2300" b="1" dirty="0" smtClean="0">
                <a:solidFill>
                  <a:schemeClr val="bg1"/>
                </a:solidFill>
                <a:latin typeface="+mn-lt"/>
              </a:rPr>
              <a:t>The lock prefix</a:t>
            </a:r>
          </a:p>
          <a:p>
            <a:pPr marL="342900" indent="-342900">
              <a:buFont typeface="Arial" panose="020B0604020202020204" pitchFamily="34" charset="0"/>
              <a:buChar char="•"/>
            </a:pPr>
            <a:endParaRPr lang="en-US" sz="2300" b="1" dirty="0">
              <a:solidFill>
                <a:schemeClr val="bg1"/>
              </a:solidFill>
              <a:latin typeface="+mn-lt"/>
            </a:endParaRPr>
          </a:p>
          <a:p>
            <a:pPr marL="342900" indent="-342900">
              <a:buFont typeface="Arial" panose="020B0604020202020204" pitchFamily="34" charset="0"/>
              <a:buChar char="•"/>
            </a:pPr>
            <a:r>
              <a:rPr lang="en-US" sz="2300" b="1" dirty="0" smtClean="0">
                <a:solidFill>
                  <a:schemeClr val="bg1"/>
                </a:solidFill>
                <a:latin typeface="+mn-lt"/>
              </a:rPr>
              <a:t>Some instructions, such as </a:t>
            </a:r>
            <a:r>
              <a:rPr lang="en-US" sz="2300" b="1" dirty="0" err="1" smtClean="0">
                <a:solidFill>
                  <a:schemeClr val="bg1"/>
                </a:solidFill>
                <a:latin typeface="+mn-lt"/>
              </a:rPr>
              <a:t>xchg</a:t>
            </a:r>
            <a:r>
              <a:rPr lang="en-US" sz="2300" b="1" dirty="0" smtClean="0">
                <a:solidFill>
                  <a:schemeClr val="bg1"/>
                </a:solidFill>
                <a:latin typeface="+mn-lt"/>
              </a:rPr>
              <a:t>, implicitly lock</a:t>
            </a:r>
          </a:p>
          <a:p>
            <a:pPr marL="342900" indent="-342900">
              <a:buFont typeface="Arial" panose="020B0604020202020204" pitchFamily="34" charset="0"/>
              <a:buChar char="•"/>
            </a:pPr>
            <a:endParaRPr lang="en-US" sz="2300" b="1" dirty="0">
              <a:solidFill>
                <a:schemeClr val="bg1"/>
              </a:solidFill>
              <a:latin typeface="+mn-lt"/>
            </a:endParaRPr>
          </a:p>
        </p:txBody>
      </p:sp>
    </p:spTree>
    <p:extLst>
      <p:ext uri="{BB962C8B-B14F-4D97-AF65-F5344CB8AC3E}">
        <p14:creationId xmlns:p14="http://schemas.microsoft.com/office/powerpoint/2010/main" val="374673298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sz="quarter"/>
          </p:nvPr>
        </p:nvSpPr>
        <p:spPr>
          <a:xfrm>
            <a:off x="4441371" y="78658"/>
            <a:ext cx="3391424" cy="658761"/>
          </a:xfrm>
        </p:spPr>
        <p:txBody>
          <a:bodyPr/>
          <a:lstStyle/>
          <a:p>
            <a:pPr algn="ctr"/>
            <a:r>
              <a:rPr lang="en-US" sz="3000" dirty="0" smtClean="0"/>
              <a:t>The clone </a:t>
            </a:r>
            <a:r>
              <a:rPr lang="en-US" sz="3000" dirty="0" err="1" smtClean="0"/>
              <a:t>Syscall</a:t>
            </a:r>
            <a:endParaRPr lang="en-US" sz="3000" dirty="0"/>
          </a:p>
        </p:txBody>
      </p:sp>
      <p:sp>
        <p:nvSpPr>
          <p:cNvPr id="4" name="Rectangle 3"/>
          <p:cNvSpPr/>
          <p:nvPr/>
        </p:nvSpPr>
        <p:spPr>
          <a:xfrm>
            <a:off x="544284" y="1411898"/>
            <a:ext cx="8436430" cy="2215991"/>
          </a:xfrm>
          <a:prstGeom prst="rect">
            <a:avLst/>
          </a:prstGeom>
        </p:spPr>
        <p:txBody>
          <a:bodyPr wrap="square">
            <a:spAutoFit/>
          </a:bodyPr>
          <a:lstStyle/>
          <a:p>
            <a:pPr marL="342900" indent="-342900">
              <a:buFont typeface="Arial" panose="020B0604020202020204" pitchFamily="34" charset="0"/>
              <a:buChar char="•"/>
            </a:pPr>
            <a:r>
              <a:rPr lang="en-US" sz="2300" b="1" dirty="0" smtClean="0">
                <a:solidFill>
                  <a:schemeClr val="bg1"/>
                </a:solidFill>
                <a:latin typeface="+mn-lt"/>
              </a:rPr>
              <a:t>This </a:t>
            </a:r>
            <a:r>
              <a:rPr lang="en-US" sz="2300" b="1" dirty="0" err="1" smtClean="0">
                <a:solidFill>
                  <a:schemeClr val="bg1"/>
                </a:solidFill>
                <a:latin typeface="+mn-lt"/>
              </a:rPr>
              <a:t>syscall</a:t>
            </a:r>
            <a:r>
              <a:rPr lang="en-US" sz="2300" b="1" dirty="0" smtClean="0">
                <a:solidFill>
                  <a:schemeClr val="bg1"/>
                </a:solidFill>
                <a:latin typeface="+mn-lt"/>
              </a:rPr>
              <a:t> creates a new process, but allows you to specify some amount of sharing with the parent process</a:t>
            </a:r>
          </a:p>
          <a:p>
            <a:pPr marL="342900" indent="-342900">
              <a:buFont typeface="Arial" panose="020B0604020202020204" pitchFamily="34" charset="0"/>
              <a:buChar char="•"/>
            </a:pPr>
            <a:endParaRPr lang="en-US" sz="2300" b="1" dirty="0">
              <a:solidFill>
                <a:schemeClr val="bg1"/>
              </a:solidFill>
              <a:latin typeface="+mn-lt"/>
            </a:endParaRPr>
          </a:p>
          <a:p>
            <a:pPr marL="342900" indent="-342900">
              <a:buFont typeface="Arial" panose="020B0604020202020204" pitchFamily="34" charset="0"/>
              <a:buChar char="•"/>
            </a:pPr>
            <a:r>
              <a:rPr lang="en-US" sz="2300" b="1" dirty="0" smtClean="0">
                <a:solidFill>
                  <a:schemeClr val="bg1"/>
                </a:solidFill>
                <a:latin typeface="+mn-lt"/>
              </a:rPr>
              <a:t>Threads and processes in Linux are synonymous, but the amount of resources they share may differ</a:t>
            </a:r>
          </a:p>
          <a:p>
            <a:pPr marL="342900" indent="-342900">
              <a:buFont typeface="Arial" panose="020B0604020202020204" pitchFamily="34" charset="0"/>
              <a:buChar char="•"/>
            </a:pPr>
            <a:endParaRPr lang="en-US" sz="2300" b="1" dirty="0">
              <a:solidFill>
                <a:schemeClr val="bg1"/>
              </a:solidFill>
              <a:latin typeface="+mn-lt"/>
            </a:endParaRPr>
          </a:p>
        </p:txBody>
      </p:sp>
    </p:spTree>
    <p:extLst>
      <p:ext uri="{BB962C8B-B14F-4D97-AF65-F5344CB8AC3E}">
        <p14:creationId xmlns:p14="http://schemas.microsoft.com/office/powerpoint/2010/main" val="92086135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sz="quarter"/>
          </p:nvPr>
        </p:nvSpPr>
        <p:spPr>
          <a:xfrm>
            <a:off x="6466113" y="78658"/>
            <a:ext cx="1366681" cy="658761"/>
          </a:xfrm>
        </p:spPr>
        <p:txBody>
          <a:bodyPr/>
          <a:lstStyle/>
          <a:p>
            <a:pPr algn="ctr"/>
            <a:r>
              <a:rPr lang="en-US" sz="3000" dirty="0" smtClean="0"/>
              <a:t>Clone</a:t>
            </a:r>
            <a:endParaRPr lang="en-US" sz="3000" dirty="0"/>
          </a:p>
        </p:txBody>
      </p:sp>
      <p:pic>
        <p:nvPicPr>
          <p:cNvPr id="4" name="Picture 3"/>
          <p:cNvPicPr>
            <a:picLocks noChangeAspect="1"/>
          </p:cNvPicPr>
          <p:nvPr/>
        </p:nvPicPr>
        <p:blipFill rotWithShape="1">
          <a:blip r:embed="rId2"/>
          <a:srcRect l="13112" t="50192" r="12943" b="21477"/>
          <a:stretch/>
        </p:blipFill>
        <p:spPr>
          <a:xfrm>
            <a:off x="1240972" y="2340430"/>
            <a:ext cx="6678908" cy="2124645"/>
          </a:xfrm>
          <a:prstGeom prst="rect">
            <a:avLst/>
          </a:prstGeom>
          <a:ln w="19050">
            <a:solidFill>
              <a:schemeClr val="bg1"/>
            </a:solidFill>
          </a:ln>
        </p:spPr>
      </p:pic>
    </p:spTree>
    <p:extLst>
      <p:ext uri="{BB962C8B-B14F-4D97-AF65-F5344CB8AC3E}">
        <p14:creationId xmlns:p14="http://schemas.microsoft.com/office/powerpoint/2010/main" val="34518364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sz="quarter"/>
          </p:nvPr>
        </p:nvSpPr>
        <p:spPr>
          <a:xfrm>
            <a:off x="2969342" y="78658"/>
            <a:ext cx="5026739" cy="658761"/>
          </a:xfrm>
        </p:spPr>
        <p:txBody>
          <a:bodyPr/>
          <a:lstStyle/>
          <a:p>
            <a:pPr algn="ctr"/>
            <a:r>
              <a:rPr lang="en-US" sz="3000" dirty="0" smtClean="0"/>
              <a:t>What are file descriptors?</a:t>
            </a:r>
            <a:endParaRPr lang="en-US" sz="3000" dirty="0"/>
          </a:p>
        </p:txBody>
      </p:sp>
      <p:sp>
        <p:nvSpPr>
          <p:cNvPr id="4" name="Rectangle 3"/>
          <p:cNvSpPr/>
          <p:nvPr/>
        </p:nvSpPr>
        <p:spPr>
          <a:xfrm>
            <a:off x="533398" y="1401012"/>
            <a:ext cx="7462683" cy="2215991"/>
          </a:xfrm>
          <a:prstGeom prst="rect">
            <a:avLst/>
          </a:prstGeom>
        </p:spPr>
        <p:txBody>
          <a:bodyPr wrap="square">
            <a:spAutoFit/>
          </a:bodyPr>
          <a:lstStyle/>
          <a:p>
            <a:pPr marL="342900" indent="-342900">
              <a:buFont typeface="Arial" panose="020B0604020202020204" pitchFamily="34" charset="0"/>
              <a:buChar char="•"/>
            </a:pPr>
            <a:r>
              <a:rPr lang="en-US" sz="2300" b="1" dirty="0">
                <a:solidFill>
                  <a:schemeClr val="bg1"/>
                </a:solidFill>
                <a:latin typeface="+mn-lt"/>
              </a:rPr>
              <a:t>Entries into a </a:t>
            </a:r>
            <a:r>
              <a:rPr lang="en-US" sz="2300" b="1" dirty="0" smtClean="0">
                <a:solidFill>
                  <a:schemeClr val="bg1"/>
                </a:solidFill>
                <a:latin typeface="+mn-lt"/>
              </a:rPr>
              <a:t>table</a:t>
            </a:r>
          </a:p>
          <a:p>
            <a:pPr marL="342900" indent="-342900">
              <a:buFont typeface="Arial" panose="020B0604020202020204" pitchFamily="34" charset="0"/>
              <a:buChar char="•"/>
            </a:pPr>
            <a:endParaRPr lang="en-US" sz="2300" b="1" dirty="0">
              <a:solidFill>
                <a:schemeClr val="bg1"/>
              </a:solidFill>
              <a:latin typeface="+mn-lt"/>
            </a:endParaRPr>
          </a:p>
          <a:p>
            <a:pPr marL="342900" indent="-342900">
              <a:buFont typeface="Arial" panose="020B0604020202020204" pitchFamily="34" charset="0"/>
              <a:buChar char="•"/>
            </a:pPr>
            <a:r>
              <a:rPr lang="en-US" sz="2300" b="1" dirty="0">
                <a:solidFill>
                  <a:schemeClr val="bg1"/>
                </a:solidFill>
                <a:latin typeface="+mn-lt"/>
              </a:rPr>
              <a:t>One exists for each </a:t>
            </a:r>
            <a:r>
              <a:rPr lang="en-US" sz="2300" b="1" dirty="0" smtClean="0">
                <a:solidFill>
                  <a:schemeClr val="bg1"/>
                </a:solidFill>
                <a:latin typeface="+mn-lt"/>
              </a:rPr>
              <a:t>process</a:t>
            </a:r>
          </a:p>
          <a:p>
            <a:pPr marL="342900" indent="-342900">
              <a:buFont typeface="Arial" panose="020B0604020202020204" pitchFamily="34" charset="0"/>
              <a:buChar char="•"/>
            </a:pPr>
            <a:endParaRPr lang="en-US" sz="2300" b="1" dirty="0">
              <a:solidFill>
                <a:schemeClr val="bg1"/>
              </a:solidFill>
              <a:latin typeface="+mn-lt"/>
            </a:endParaRPr>
          </a:p>
          <a:p>
            <a:pPr marL="342900" indent="-342900">
              <a:buFont typeface="Arial" panose="020B0604020202020204" pitchFamily="34" charset="0"/>
              <a:buChar char="•"/>
            </a:pPr>
            <a:r>
              <a:rPr lang="en-US" sz="2300" b="1" dirty="0">
                <a:solidFill>
                  <a:schemeClr val="bg1"/>
                </a:solidFill>
                <a:latin typeface="+mn-lt"/>
              </a:rPr>
              <a:t>Each entry in the process table points to a System File Table entry</a:t>
            </a:r>
          </a:p>
        </p:txBody>
      </p:sp>
    </p:spTree>
    <p:extLst>
      <p:ext uri="{BB962C8B-B14F-4D97-AF65-F5344CB8AC3E}">
        <p14:creationId xmlns:p14="http://schemas.microsoft.com/office/powerpoint/2010/main" val="226559550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sz="quarter"/>
          </p:nvPr>
        </p:nvSpPr>
        <p:spPr>
          <a:xfrm>
            <a:off x="5127171" y="78658"/>
            <a:ext cx="2705624" cy="658761"/>
          </a:xfrm>
        </p:spPr>
        <p:txBody>
          <a:bodyPr/>
          <a:lstStyle/>
          <a:p>
            <a:pPr algn="ctr"/>
            <a:r>
              <a:rPr lang="en-US" sz="3000" dirty="0" smtClean="0"/>
              <a:t>Flags</a:t>
            </a:r>
            <a:endParaRPr lang="en-US" sz="3000" dirty="0"/>
          </a:p>
        </p:txBody>
      </p:sp>
      <p:sp>
        <p:nvSpPr>
          <p:cNvPr id="5" name="Rectangle 4"/>
          <p:cNvSpPr/>
          <p:nvPr/>
        </p:nvSpPr>
        <p:spPr>
          <a:xfrm>
            <a:off x="544284" y="1411898"/>
            <a:ext cx="6781802" cy="446276"/>
          </a:xfrm>
          <a:prstGeom prst="rect">
            <a:avLst/>
          </a:prstGeom>
        </p:spPr>
        <p:txBody>
          <a:bodyPr wrap="square">
            <a:spAutoFit/>
          </a:bodyPr>
          <a:lstStyle/>
          <a:p>
            <a:r>
              <a:rPr lang="en-US" sz="2300" b="1" dirty="0" smtClean="0">
                <a:solidFill>
                  <a:schemeClr val="bg1"/>
                </a:solidFill>
                <a:latin typeface="+mn-lt"/>
              </a:rPr>
              <a:t>Some flags we will want for our thread library:</a:t>
            </a:r>
            <a:endParaRPr lang="en-US" sz="2300" b="1" dirty="0">
              <a:solidFill>
                <a:schemeClr val="bg1"/>
              </a:solidFill>
              <a:latin typeface="+mn-lt"/>
            </a:endParaRPr>
          </a:p>
        </p:txBody>
      </p:sp>
      <p:pic>
        <p:nvPicPr>
          <p:cNvPr id="6" name="Picture 5"/>
          <p:cNvPicPr>
            <a:picLocks noChangeAspect="1"/>
          </p:cNvPicPr>
          <p:nvPr/>
        </p:nvPicPr>
        <p:blipFill rotWithShape="1">
          <a:blip r:embed="rId2"/>
          <a:srcRect l="12950" t="57973" r="12717" b="24681"/>
          <a:stretch/>
        </p:blipFill>
        <p:spPr>
          <a:xfrm>
            <a:off x="1077684" y="2275114"/>
            <a:ext cx="6966857" cy="1349828"/>
          </a:xfrm>
          <a:prstGeom prst="rect">
            <a:avLst/>
          </a:prstGeom>
          <a:ln w="19050">
            <a:solidFill>
              <a:schemeClr val="bg1"/>
            </a:solidFill>
          </a:ln>
        </p:spPr>
      </p:pic>
    </p:spTree>
    <p:extLst>
      <p:ext uri="{BB962C8B-B14F-4D97-AF65-F5344CB8AC3E}">
        <p14:creationId xmlns:p14="http://schemas.microsoft.com/office/powerpoint/2010/main" val="398027143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sz="quarter"/>
          </p:nvPr>
        </p:nvSpPr>
        <p:spPr>
          <a:xfrm>
            <a:off x="3352800" y="78658"/>
            <a:ext cx="4479995" cy="658761"/>
          </a:xfrm>
        </p:spPr>
        <p:txBody>
          <a:bodyPr/>
          <a:lstStyle/>
          <a:p>
            <a:pPr algn="ctr"/>
            <a:r>
              <a:rPr lang="en-US" sz="3000" dirty="0" smtClean="0"/>
              <a:t>Basic Steps to Success</a:t>
            </a:r>
            <a:endParaRPr lang="en-US" sz="3000" dirty="0"/>
          </a:p>
        </p:txBody>
      </p:sp>
      <p:sp>
        <p:nvSpPr>
          <p:cNvPr id="5" name="Rectangle 4"/>
          <p:cNvSpPr/>
          <p:nvPr/>
        </p:nvSpPr>
        <p:spPr>
          <a:xfrm>
            <a:off x="544284" y="1411898"/>
            <a:ext cx="8436430" cy="2923877"/>
          </a:xfrm>
          <a:prstGeom prst="rect">
            <a:avLst/>
          </a:prstGeom>
        </p:spPr>
        <p:txBody>
          <a:bodyPr wrap="square">
            <a:spAutoFit/>
          </a:bodyPr>
          <a:lstStyle/>
          <a:p>
            <a:pPr marL="457200" indent="-457200">
              <a:buFont typeface="+mj-lt"/>
              <a:buAutoNum type="arabicPeriod"/>
            </a:pPr>
            <a:r>
              <a:rPr lang="en-US" sz="2300" b="1" dirty="0" smtClean="0">
                <a:solidFill>
                  <a:schemeClr val="bg1"/>
                </a:solidFill>
                <a:latin typeface="+mn-lt"/>
              </a:rPr>
              <a:t>Allocate Stack Space</a:t>
            </a:r>
          </a:p>
          <a:p>
            <a:pPr marL="457200" indent="-457200">
              <a:buFont typeface="+mj-lt"/>
              <a:buAutoNum type="arabicPeriod"/>
            </a:pPr>
            <a:endParaRPr lang="en-US" sz="2300" b="1" dirty="0">
              <a:solidFill>
                <a:schemeClr val="bg1"/>
              </a:solidFill>
              <a:latin typeface="+mn-lt"/>
            </a:endParaRPr>
          </a:p>
          <a:p>
            <a:pPr marL="457200" indent="-457200">
              <a:buFont typeface="+mj-lt"/>
              <a:buAutoNum type="arabicPeriod"/>
            </a:pPr>
            <a:r>
              <a:rPr lang="en-US" sz="2300" b="1" dirty="0" smtClean="0">
                <a:solidFill>
                  <a:schemeClr val="bg1"/>
                </a:solidFill>
                <a:latin typeface="+mn-lt"/>
              </a:rPr>
              <a:t>Call Clone</a:t>
            </a:r>
          </a:p>
          <a:p>
            <a:pPr marL="457200" indent="-457200">
              <a:buFont typeface="+mj-lt"/>
              <a:buAutoNum type="arabicPeriod"/>
            </a:pPr>
            <a:endParaRPr lang="en-US" sz="2300" b="1" dirty="0">
              <a:solidFill>
                <a:schemeClr val="bg1"/>
              </a:solidFill>
              <a:latin typeface="+mn-lt"/>
            </a:endParaRPr>
          </a:p>
          <a:p>
            <a:pPr marL="457200" indent="-457200">
              <a:buFont typeface="+mj-lt"/>
              <a:buAutoNum type="arabicPeriod"/>
            </a:pPr>
            <a:r>
              <a:rPr lang="en-US" sz="2300" b="1" dirty="0" smtClean="0">
                <a:solidFill>
                  <a:schemeClr val="bg1"/>
                </a:solidFill>
                <a:latin typeface="+mn-lt"/>
              </a:rPr>
              <a:t>Transfer Control to Intended function</a:t>
            </a:r>
          </a:p>
          <a:p>
            <a:pPr marL="457200" indent="-457200">
              <a:buFont typeface="+mj-lt"/>
              <a:buAutoNum type="arabicPeriod"/>
            </a:pPr>
            <a:endParaRPr lang="en-US" sz="2300" b="1" dirty="0">
              <a:solidFill>
                <a:schemeClr val="bg1"/>
              </a:solidFill>
              <a:latin typeface="+mn-lt"/>
            </a:endParaRPr>
          </a:p>
          <a:p>
            <a:pPr marL="457200" indent="-457200">
              <a:buFont typeface="+mj-lt"/>
              <a:buAutoNum type="arabicPeriod"/>
            </a:pPr>
            <a:r>
              <a:rPr lang="en-US" sz="2300" b="1" dirty="0" smtClean="0">
                <a:solidFill>
                  <a:schemeClr val="bg1"/>
                </a:solidFill>
                <a:latin typeface="+mn-lt"/>
              </a:rPr>
              <a:t>Block main thread until children are done</a:t>
            </a:r>
          </a:p>
          <a:p>
            <a:pPr marL="342900" indent="-342900">
              <a:buFont typeface="Arial" panose="020B0604020202020204" pitchFamily="34" charset="0"/>
              <a:buChar char="•"/>
            </a:pPr>
            <a:endParaRPr lang="en-US" sz="2300" b="1" dirty="0">
              <a:solidFill>
                <a:schemeClr val="bg1"/>
              </a:solidFill>
              <a:latin typeface="+mn-lt"/>
            </a:endParaRPr>
          </a:p>
        </p:txBody>
      </p:sp>
    </p:spTree>
    <p:extLst>
      <p:ext uri="{BB962C8B-B14F-4D97-AF65-F5344CB8AC3E}">
        <p14:creationId xmlns:p14="http://schemas.microsoft.com/office/powerpoint/2010/main" val="224169785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sz="quarter"/>
          </p:nvPr>
        </p:nvSpPr>
        <p:spPr>
          <a:xfrm>
            <a:off x="3418114" y="78658"/>
            <a:ext cx="4414681" cy="658761"/>
          </a:xfrm>
        </p:spPr>
        <p:txBody>
          <a:bodyPr/>
          <a:lstStyle/>
          <a:p>
            <a:pPr algn="ctr"/>
            <a:r>
              <a:rPr lang="en-US" sz="3000" dirty="0" smtClean="0"/>
              <a:t>Allocating Stack Space</a:t>
            </a:r>
            <a:endParaRPr lang="en-US" sz="3000" dirty="0"/>
          </a:p>
        </p:txBody>
      </p:sp>
      <p:sp>
        <p:nvSpPr>
          <p:cNvPr id="4" name="Rectangle 3"/>
          <p:cNvSpPr/>
          <p:nvPr/>
        </p:nvSpPr>
        <p:spPr>
          <a:xfrm>
            <a:off x="544284" y="1411898"/>
            <a:ext cx="8599716" cy="2569934"/>
          </a:xfrm>
          <a:prstGeom prst="rect">
            <a:avLst/>
          </a:prstGeom>
        </p:spPr>
        <p:txBody>
          <a:bodyPr wrap="square">
            <a:spAutoFit/>
          </a:bodyPr>
          <a:lstStyle/>
          <a:p>
            <a:pPr marL="342900" indent="-342900">
              <a:buFont typeface="Arial" panose="020B0604020202020204" pitchFamily="34" charset="0"/>
              <a:buChar char="•"/>
            </a:pPr>
            <a:r>
              <a:rPr lang="en-US" sz="2300" b="1" dirty="0" smtClean="0">
                <a:solidFill>
                  <a:schemeClr val="bg1"/>
                </a:solidFill>
                <a:latin typeface="+mn-lt"/>
              </a:rPr>
              <a:t>The stack grows down, and thus we need to give the high part of the new stack segment to clone</a:t>
            </a:r>
          </a:p>
          <a:p>
            <a:pPr marL="342900" indent="-342900">
              <a:buFont typeface="Arial" panose="020B0604020202020204" pitchFamily="34" charset="0"/>
              <a:buChar char="•"/>
            </a:pPr>
            <a:endParaRPr lang="en-US" sz="2300" b="1" dirty="0">
              <a:solidFill>
                <a:schemeClr val="bg1"/>
              </a:solidFill>
              <a:latin typeface="+mn-lt"/>
            </a:endParaRPr>
          </a:p>
          <a:p>
            <a:pPr marL="342900" indent="-342900">
              <a:buFont typeface="Arial" panose="020B0604020202020204" pitchFamily="34" charset="0"/>
              <a:buChar char="•"/>
            </a:pPr>
            <a:r>
              <a:rPr lang="en-US" sz="2300" b="1" dirty="0" err="1" smtClean="0">
                <a:solidFill>
                  <a:schemeClr val="bg1"/>
                </a:solidFill>
                <a:latin typeface="+mn-lt"/>
              </a:rPr>
              <a:t>Mmap</a:t>
            </a:r>
            <a:r>
              <a:rPr lang="en-US" sz="2300" b="1" dirty="0" smtClean="0">
                <a:solidFill>
                  <a:schemeClr val="bg1"/>
                </a:solidFill>
                <a:latin typeface="+mn-lt"/>
              </a:rPr>
              <a:t> is the best choice to do this, as it has flags that let us specify that we wish to use the allocated memory as a thread stack:</a:t>
            </a:r>
          </a:p>
          <a:p>
            <a:pPr marL="342900" indent="-342900">
              <a:buFont typeface="Arial" panose="020B0604020202020204" pitchFamily="34" charset="0"/>
              <a:buChar char="•"/>
            </a:pPr>
            <a:endParaRPr lang="en-US" sz="2300" b="1" dirty="0">
              <a:solidFill>
                <a:schemeClr val="bg1"/>
              </a:solidFill>
              <a:latin typeface="+mn-lt"/>
            </a:endParaRPr>
          </a:p>
        </p:txBody>
      </p:sp>
      <p:pic>
        <p:nvPicPr>
          <p:cNvPr id="5" name="Picture 4"/>
          <p:cNvPicPr>
            <a:picLocks noChangeAspect="1"/>
          </p:cNvPicPr>
          <p:nvPr/>
        </p:nvPicPr>
        <p:blipFill rotWithShape="1">
          <a:blip r:embed="rId2"/>
          <a:srcRect l="12950" t="74760" r="34908" b="20204"/>
          <a:stretch/>
        </p:blipFill>
        <p:spPr>
          <a:xfrm>
            <a:off x="1001485" y="4299856"/>
            <a:ext cx="6923316" cy="555171"/>
          </a:xfrm>
          <a:prstGeom prst="rect">
            <a:avLst/>
          </a:prstGeom>
          <a:ln w="19050">
            <a:solidFill>
              <a:schemeClr val="bg1"/>
            </a:solidFill>
          </a:ln>
        </p:spPr>
      </p:pic>
    </p:spTree>
    <p:extLst>
      <p:ext uri="{BB962C8B-B14F-4D97-AF65-F5344CB8AC3E}">
        <p14:creationId xmlns:p14="http://schemas.microsoft.com/office/powerpoint/2010/main" val="12432400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sz="quarter"/>
          </p:nvPr>
        </p:nvSpPr>
        <p:spPr>
          <a:xfrm>
            <a:off x="5214257" y="78658"/>
            <a:ext cx="2618538" cy="658761"/>
          </a:xfrm>
        </p:spPr>
        <p:txBody>
          <a:bodyPr/>
          <a:lstStyle/>
          <a:p>
            <a:pPr algn="ctr"/>
            <a:r>
              <a:rPr lang="en-US" sz="3000" dirty="0" smtClean="0"/>
              <a:t>Calling Clone</a:t>
            </a:r>
            <a:endParaRPr lang="en-US" sz="3000" dirty="0"/>
          </a:p>
        </p:txBody>
      </p:sp>
      <p:sp>
        <p:nvSpPr>
          <p:cNvPr id="7" name="Rectangle 6"/>
          <p:cNvSpPr/>
          <p:nvPr/>
        </p:nvSpPr>
        <p:spPr>
          <a:xfrm>
            <a:off x="544284" y="1411898"/>
            <a:ext cx="8599716" cy="2569934"/>
          </a:xfrm>
          <a:prstGeom prst="rect">
            <a:avLst/>
          </a:prstGeom>
        </p:spPr>
        <p:txBody>
          <a:bodyPr wrap="square">
            <a:spAutoFit/>
          </a:bodyPr>
          <a:lstStyle/>
          <a:p>
            <a:pPr marL="342900" indent="-342900">
              <a:buFont typeface="Arial" panose="020B0604020202020204" pitchFamily="34" charset="0"/>
              <a:buChar char="•"/>
            </a:pPr>
            <a:r>
              <a:rPr lang="en-US" sz="2300" b="1" dirty="0" smtClean="0">
                <a:solidFill>
                  <a:schemeClr val="bg1"/>
                </a:solidFill>
                <a:latin typeface="+mn-lt"/>
              </a:rPr>
              <a:t>As seen above, clone has several arguments</a:t>
            </a:r>
          </a:p>
          <a:p>
            <a:pPr marL="342900" indent="-342900">
              <a:buFont typeface="Arial" panose="020B0604020202020204" pitchFamily="34" charset="0"/>
              <a:buChar char="•"/>
            </a:pPr>
            <a:endParaRPr lang="en-US" sz="2300" b="1" dirty="0">
              <a:solidFill>
                <a:schemeClr val="bg1"/>
              </a:solidFill>
              <a:latin typeface="+mn-lt"/>
            </a:endParaRPr>
          </a:p>
          <a:p>
            <a:pPr marL="342900" indent="-342900">
              <a:buFont typeface="Arial" panose="020B0604020202020204" pitchFamily="34" charset="0"/>
              <a:buChar char="•"/>
            </a:pPr>
            <a:r>
              <a:rPr lang="en-US" sz="2300" b="1" dirty="0" smtClean="0">
                <a:solidFill>
                  <a:schemeClr val="bg1"/>
                </a:solidFill>
                <a:latin typeface="+mn-lt"/>
              </a:rPr>
              <a:t>For our purposes, only two are really useful: the flags argument (RDI), and a pointer to our new stack</a:t>
            </a:r>
          </a:p>
          <a:p>
            <a:pPr marL="342900" indent="-342900">
              <a:buFont typeface="Arial" panose="020B0604020202020204" pitchFamily="34" charset="0"/>
              <a:buChar char="•"/>
            </a:pPr>
            <a:endParaRPr lang="en-US" sz="2300" b="1" dirty="0">
              <a:solidFill>
                <a:schemeClr val="bg1"/>
              </a:solidFill>
              <a:latin typeface="+mn-lt"/>
            </a:endParaRPr>
          </a:p>
          <a:p>
            <a:pPr marL="342900" indent="-342900">
              <a:buFont typeface="Arial" panose="020B0604020202020204" pitchFamily="34" charset="0"/>
              <a:buChar char="•"/>
            </a:pPr>
            <a:r>
              <a:rPr lang="en-US" sz="2300" b="1" dirty="0" smtClean="0">
                <a:solidFill>
                  <a:schemeClr val="bg1"/>
                </a:solidFill>
                <a:latin typeface="+mn-lt"/>
              </a:rPr>
              <a:t>We’ll need to get to the end of the new stack:</a:t>
            </a:r>
          </a:p>
          <a:p>
            <a:pPr marL="342900" indent="-342900">
              <a:buFont typeface="Arial" panose="020B0604020202020204" pitchFamily="34" charset="0"/>
              <a:buChar char="•"/>
            </a:pPr>
            <a:endParaRPr lang="en-US" sz="2300" b="1" dirty="0">
              <a:solidFill>
                <a:schemeClr val="bg1"/>
              </a:solidFill>
              <a:latin typeface="+mn-lt"/>
            </a:endParaRPr>
          </a:p>
        </p:txBody>
      </p:sp>
      <p:pic>
        <p:nvPicPr>
          <p:cNvPr id="8" name="Picture 7"/>
          <p:cNvPicPr>
            <a:picLocks noChangeAspect="1"/>
          </p:cNvPicPr>
          <p:nvPr/>
        </p:nvPicPr>
        <p:blipFill rotWithShape="1">
          <a:blip r:embed="rId2"/>
          <a:srcRect l="12834" t="71402" r="31453" b="17547"/>
          <a:stretch/>
        </p:blipFill>
        <p:spPr>
          <a:xfrm>
            <a:off x="1023256" y="4310742"/>
            <a:ext cx="7336974" cy="1208315"/>
          </a:xfrm>
          <a:prstGeom prst="rect">
            <a:avLst/>
          </a:prstGeom>
          <a:ln w="19050">
            <a:solidFill>
              <a:schemeClr val="bg1"/>
            </a:solidFill>
          </a:ln>
        </p:spPr>
      </p:pic>
    </p:spTree>
    <p:extLst>
      <p:ext uri="{BB962C8B-B14F-4D97-AF65-F5344CB8AC3E}">
        <p14:creationId xmlns:p14="http://schemas.microsoft.com/office/powerpoint/2010/main" val="50752738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sz="quarter"/>
          </p:nvPr>
        </p:nvSpPr>
        <p:spPr>
          <a:xfrm>
            <a:off x="3624943" y="78658"/>
            <a:ext cx="4207852" cy="658761"/>
          </a:xfrm>
        </p:spPr>
        <p:txBody>
          <a:bodyPr/>
          <a:lstStyle/>
          <a:p>
            <a:pPr algn="ctr"/>
            <a:r>
              <a:rPr lang="en-US" sz="3000" dirty="0" smtClean="0"/>
              <a:t>Calling Clone (cont’d)</a:t>
            </a:r>
            <a:endParaRPr lang="en-US" sz="3000" dirty="0"/>
          </a:p>
        </p:txBody>
      </p:sp>
      <p:sp>
        <p:nvSpPr>
          <p:cNvPr id="4" name="Rectangle 3"/>
          <p:cNvSpPr/>
          <p:nvPr/>
        </p:nvSpPr>
        <p:spPr>
          <a:xfrm>
            <a:off x="544283" y="1411898"/>
            <a:ext cx="8403773" cy="3985706"/>
          </a:xfrm>
          <a:prstGeom prst="rect">
            <a:avLst/>
          </a:prstGeom>
        </p:spPr>
        <p:txBody>
          <a:bodyPr wrap="square">
            <a:spAutoFit/>
          </a:bodyPr>
          <a:lstStyle/>
          <a:p>
            <a:pPr marL="342900" indent="-342900">
              <a:buFont typeface="Arial" panose="020B0604020202020204" pitchFamily="34" charset="0"/>
              <a:buChar char="•"/>
            </a:pPr>
            <a:r>
              <a:rPr lang="en-US" sz="2300" b="1" dirty="0" smtClean="0">
                <a:solidFill>
                  <a:schemeClr val="bg1"/>
                </a:solidFill>
                <a:latin typeface="+mn-lt"/>
              </a:rPr>
              <a:t>After clone, both the parent and child continue executing in the same place (right after the </a:t>
            </a:r>
            <a:r>
              <a:rPr lang="en-US" sz="2300" b="1" dirty="0" err="1" smtClean="0">
                <a:solidFill>
                  <a:schemeClr val="bg1"/>
                </a:solidFill>
                <a:latin typeface="+mn-lt"/>
              </a:rPr>
              <a:t>syscall</a:t>
            </a:r>
            <a:r>
              <a:rPr lang="en-US" sz="2300" b="1" dirty="0" smtClean="0">
                <a:solidFill>
                  <a:schemeClr val="bg1"/>
                </a:solidFill>
                <a:latin typeface="+mn-lt"/>
              </a:rPr>
              <a:t>)</a:t>
            </a:r>
          </a:p>
          <a:p>
            <a:pPr marL="342900" indent="-342900">
              <a:buFont typeface="Arial" panose="020B0604020202020204" pitchFamily="34" charset="0"/>
              <a:buChar char="•"/>
            </a:pPr>
            <a:endParaRPr lang="en-US" sz="2300" b="1" dirty="0">
              <a:solidFill>
                <a:schemeClr val="bg1"/>
              </a:solidFill>
              <a:latin typeface="+mn-lt"/>
            </a:endParaRPr>
          </a:p>
          <a:p>
            <a:pPr marL="342900" indent="-342900">
              <a:buFont typeface="Arial" panose="020B0604020202020204" pitchFamily="34" charset="0"/>
              <a:buChar char="•"/>
            </a:pPr>
            <a:r>
              <a:rPr lang="en-US" sz="2300" b="1" dirty="0" smtClean="0">
                <a:solidFill>
                  <a:schemeClr val="bg1"/>
                </a:solidFill>
                <a:latin typeface="+mn-lt"/>
              </a:rPr>
              <a:t>The child (our newly created thread) will have the same initial register values as the parent, with two exceptions:</a:t>
            </a:r>
          </a:p>
          <a:p>
            <a:pPr marL="342900" indent="-342900">
              <a:buFont typeface="Arial" panose="020B0604020202020204" pitchFamily="34" charset="0"/>
              <a:buChar char="•"/>
            </a:pPr>
            <a:endParaRPr lang="en-US" sz="2300" b="1" dirty="0">
              <a:solidFill>
                <a:schemeClr val="bg1"/>
              </a:solidFill>
              <a:latin typeface="+mn-lt"/>
            </a:endParaRPr>
          </a:p>
          <a:p>
            <a:pPr marL="800100" lvl="1" indent="-342900">
              <a:buFont typeface="Arial" panose="020B0604020202020204" pitchFamily="34" charset="0"/>
              <a:buChar char="•"/>
            </a:pPr>
            <a:r>
              <a:rPr lang="en-US" sz="2300" b="1" dirty="0" smtClean="0">
                <a:solidFill>
                  <a:schemeClr val="bg1"/>
                </a:solidFill>
                <a:latin typeface="+mn-lt"/>
              </a:rPr>
              <a:t>RAX – This will be set to 0</a:t>
            </a:r>
          </a:p>
          <a:p>
            <a:pPr marL="800100" lvl="1" indent="-342900">
              <a:buFont typeface="Arial" panose="020B0604020202020204" pitchFamily="34" charset="0"/>
              <a:buChar char="•"/>
            </a:pPr>
            <a:r>
              <a:rPr lang="en-US" sz="2300" b="1" dirty="0" smtClean="0">
                <a:solidFill>
                  <a:schemeClr val="bg1"/>
                </a:solidFill>
                <a:latin typeface="+mn-lt"/>
              </a:rPr>
              <a:t>RSP – This will now point to our new stack</a:t>
            </a:r>
          </a:p>
          <a:p>
            <a:pPr marL="800100" lvl="1" indent="-342900">
              <a:buFont typeface="Arial" panose="020B0604020202020204" pitchFamily="34" charset="0"/>
              <a:buChar char="•"/>
            </a:pPr>
            <a:endParaRPr lang="en-US" sz="2300" b="1" dirty="0">
              <a:solidFill>
                <a:schemeClr val="bg1"/>
              </a:solidFill>
              <a:latin typeface="+mn-lt"/>
            </a:endParaRPr>
          </a:p>
          <a:p>
            <a:pPr marL="342900" indent="-342900">
              <a:buFont typeface="Arial" panose="020B0604020202020204" pitchFamily="34" charset="0"/>
              <a:buChar char="•"/>
            </a:pPr>
            <a:r>
              <a:rPr lang="en-US" sz="2300" b="1" dirty="0" smtClean="0">
                <a:solidFill>
                  <a:schemeClr val="bg1"/>
                </a:solidFill>
                <a:latin typeface="+mn-lt"/>
              </a:rPr>
              <a:t>The parent will now have (in RAX) the PID of the thread</a:t>
            </a:r>
          </a:p>
          <a:p>
            <a:pPr marL="342900" indent="-342900">
              <a:buFont typeface="Arial" panose="020B0604020202020204" pitchFamily="34" charset="0"/>
              <a:buChar char="•"/>
            </a:pPr>
            <a:endParaRPr lang="en-US" sz="2300" b="1" dirty="0">
              <a:solidFill>
                <a:schemeClr val="bg1"/>
              </a:solidFill>
              <a:latin typeface="+mn-lt"/>
            </a:endParaRPr>
          </a:p>
        </p:txBody>
      </p:sp>
    </p:spTree>
    <p:extLst>
      <p:ext uri="{BB962C8B-B14F-4D97-AF65-F5344CB8AC3E}">
        <p14:creationId xmlns:p14="http://schemas.microsoft.com/office/powerpoint/2010/main" val="391924515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sz="quarter"/>
          </p:nvPr>
        </p:nvSpPr>
        <p:spPr>
          <a:xfrm>
            <a:off x="2296886" y="78658"/>
            <a:ext cx="5535909" cy="658761"/>
          </a:xfrm>
        </p:spPr>
        <p:txBody>
          <a:bodyPr/>
          <a:lstStyle/>
          <a:p>
            <a:pPr algn="ctr"/>
            <a:r>
              <a:rPr lang="en-US" sz="3000" dirty="0" smtClean="0"/>
              <a:t>Running the Thread Function</a:t>
            </a:r>
            <a:endParaRPr lang="en-US" sz="3000" dirty="0"/>
          </a:p>
        </p:txBody>
      </p:sp>
      <p:sp>
        <p:nvSpPr>
          <p:cNvPr id="4" name="Rectangle 3"/>
          <p:cNvSpPr/>
          <p:nvPr/>
        </p:nvSpPr>
        <p:spPr>
          <a:xfrm>
            <a:off x="544284" y="1411898"/>
            <a:ext cx="8305802" cy="5047536"/>
          </a:xfrm>
          <a:prstGeom prst="rect">
            <a:avLst/>
          </a:prstGeom>
        </p:spPr>
        <p:txBody>
          <a:bodyPr wrap="square">
            <a:spAutoFit/>
          </a:bodyPr>
          <a:lstStyle/>
          <a:p>
            <a:pPr marL="342900" indent="-342900">
              <a:buFont typeface="Arial" panose="020B0604020202020204" pitchFamily="34" charset="0"/>
              <a:buChar char="•"/>
            </a:pPr>
            <a:r>
              <a:rPr lang="en-US" sz="2300" b="1" dirty="0" smtClean="0">
                <a:solidFill>
                  <a:schemeClr val="bg1"/>
                </a:solidFill>
                <a:latin typeface="+mn-lt"/>
              </a:rPr>
              <a:t>A number of options exist to transfer control to the new function</a:t>
            </a:r>
          </a:p>
          <a:p>
            <a:pPr marL="800100" lvl="1" indent="-342900">
              <a:buFont typeface="Arial" panose="020B0604020202020204" pitchFamily="34" charset="0"/>
              <a:buChar char="•"/>
            </a:pPr>
            <a:r>
              <a:rPr lang="en-US" sz="2300" b="1" dirty="0" smtClean="0">
                <a:solidFill>
                  <a:schemeClr val="bg1"/>
                </a:solidFill>
                <a:latin typeface="+mn-lt"/>
              </a:rPr>
              <a:t>Pass via non-volatile register</a:t>
            </a:r>
          </a:p>
          <a:p>
            <a:pPr marL="800100" lvl="1" indent="-342900">
              <a:buFont typeface="Arial" panose="020B0604020202020204" pitchFamily="34" charset="0"/>
              <a:buChar char="•"/>
            </a:pPr>
            <a:r>
              <a:rPr lang="en-US" sz="2300" b="1" dirty="0" smtClean="0">
                <a:solidFill>
                  <a:schemeClr val="bg1"/>
                </a:solidFill>
                <a:latin typeface="+mn-lt"/>
              </a:rPr>
              <a:t>Pass via stack</a:t>
            </a:r>
          </a:p>
          <a:p>
            <a:pPr marL="800100" lvl="1" indent="-342900">
              <a:buFont typeface="Arial" panose="020B0604020202020204" pitchFamily="34" charset="0"/>
              <a:buChar char="•"/>
            </a:pPr>
            <a:endParaRPr lang="en-US" sz="2300" b="1" dirty="0">
              <a:solidFill>
                <a:schemeClr val="bg1"/>
              </a:solidFill>
              <a:latin typeface="+mn-lt"/>
            </a:endParaRPr>
          </a:p>
          <a:p>
            <a:pPr marL="342900" indent="-342900">
              <a:buFont typeface="Arial" panose="020B0604020202020204" pitchFamily="34" charset="0"/>
              <a:buChar char="•"/>
            </a:pPr>
            <a:r>
              <a:rPr lang="en-US" sz="2300" b="1" dirty="0" smtClean="0">
                <a:solidFill>
                  <a:schemeClr val="bg1"/>
                </a:solidFill>
                <a:latin typeface="+mn-lt"/>
              </a:rPr>
              <a:t>If any thread-specific setup is to be done, just need to:</a:t>
            </a:r>
          </a:p>
          <a:p>
            <a:pPr marL="342900" indent="-342900">
              <a:buFont typeface="Arial" panose="020B0604020202020204" pitchFamily="34" charset="0"/>
              <a:buChar char="•"/>
            </a:pPr>
            <a:endParaRPr lang="en-US" sz="2300" b="1" dirty="0">
              <a:solidFill>
                <a:schemeClr val="bg1"/>
              </a:solidFill>
              <a:latin typeface="+mn-lt"/>
            </a:endParaRPr>
          </a:p>
          <a:p>
            <a:pPr marL="342900" indent="-342900">
              <a:buFont typeface="Arial" panose="020B0604020202020204" pitchFamily="34" charset="0"/>
              <a:buChar char="•"/>
            </a:pPr>
            <a:endParaRPr lang="en-US" sz="2300" b="1" dirty="0" smtClean="0">
              <a:solidFill>
                <a:schemeClr val="bg1"/>
              </a:solidFill>
              <a:latin typeface="+mn-lt"/>
            </a:endParaRPr>
          </a:p>
          <a:p>
            <a:pPr marL="342900" indent="-342900">
              <a:buFont typeface="Arial" panose="020B0604020202020204" pitchFamily="34" charset="0"/>
              <a:buChar char="•"/>
            </a:pPr>
            <a:endParaRPr lang="en-US" sz="2300" b="1" dirty="0">
              <a:solidFill>
                <a:schemeClr val="bg1"/>
              </a:solidFill>
              <a:latin typeface="+mn-lt"/>
            </a:endParaRPr>
          </a:p>
          <a:p>
            <a:pPr marL="342900" indent="-342900">
              <a:buFont typeface="Arial" panose="020B0604020202020204" pitchFamily="34" charset="0"/>
              <a:buChar char="•"/>
            </a:pPr>
            <a:endParaRPr lang="en-US" sz="2300" b="1" dirty="0" smtClean="0">
              <a:solidFill>
                <a:schemeClr val="bg1"/>
              </a:solidFill>
              <a:latin typeface="+mn-lt"/>
            </a:endParaRPr>
          </a:p>
          <a:p>
            <a:pPr marL="342900" indent="-342900">
              <a:buFont typeface="Arial" panose="020B0604020202020204" pitchFamily="34" charset="0"/>
              <a:buChar char="•"/>
            </a:pPr>
            <a:endParaRPr lang="en-US" sz="2300" b="1" dirty="0">
              <a:solidFill>
                <a:schemeClr val="bg1"/>
              </a:solidFill>
              <a:latin typeface="+mn-lt"/>
            </a:endParaRPr>
          </a:p>
          <a:p>
            <a:pPr marL="342900" indent="-342900">
              <a:buFont typeface="Arial" panose="020B0604020202020204" pitchFamily="34" charset="0"/>
              <a:buChar char="•"/>
            </a:pPr>
            <a:r>
              <a:rPr lang="en-US" sz="2300" b="1" dirty="0" smtClean="0">
                <a:solidFill>
                  <a:schemeClr val="bg1"/>
                </a:solidFill>
                <a:latin typeface="+mn-lt"/>
              </a:rPr>
              <a:t>Easiest method of control transfer is probably passing via the new stack</a:t>
            </a:r>
          </a:p>
          <a:p>
            <a:endParaRPr lang="en-US" sz="2300" b="1" dirty="0">
              <a:solidFill>
                <a:schemeClr val="bg1"/>
              </a:solidFill>
              <a:latin typeface="+mn-lt"/>
            </a:endParaRPr>
          </a:p>
        </p:txBody>
      </p:sp>
      <p:pic>
        <p:nvPicPr>
          <p:cNvPr id="5" name="Picture 4"/>
          <p:cNvPicPr>
            <a:picLocks noChangeAspect="1"/>
          </p:cNvPicPr>
          <p:nvPr/>
        </p:nvPicPr>
        <p:blipFill rotWithShape="1">
          <a:blip r:embed="rId2"/>
          <a:srcRect l="12718" t="70843" r="40592" b="18106"/>
          <a:stretch/>
        </p:blipFill>
        <p:spPr>
          <a:xfrm>
            <a:off x="1616528" y="3815923"/>
            <a:ext cx="6161314" cy="1210806"/>
          </a:xfrm>
          <a:prstGeom prst="rect">
            <a:avLst/>
          </a:prstGeom>
          <a:ln w="19050">
            <a:solidFill>
              <a:schemeClr val="bg1"/>
            </a:solidFill>
          </a:ln>
        </p:spPr>
      </p:pic>
    </p:spTree>
    <p:extLst>
      <p:ext uri="{BB962C8B-B14F-4D97-AF65-F5344CB8AC3E}">
        <p14:creationId xmlns:p14="http://schemas.microsoft.com/office/powerpoint/2010/main" val="26109069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sz="quarter"/>
          </p:nvPr>
        </p:nvSpPr>
        <p:spPr>
          <a:xfrm>
            <a:off x="1012371" y="78658"/>
            <a:ext cx="7021286" cy="658761"/>
          </a:xfrm>
        </p:spPr>
        <p:txBody>
          <a:bodyPr/>
          <a:lstStyle/>
          <a:p>
            <a:pPr algn="ctr"/>
            <a:r>
              <a:rPr lang="en-US" sz="3000" dirty="0" smtClean="0"/>
              <a:t>Running the Thread Function (cont’d)</a:t>
            </a:r>
            <a:endParaRPr lang="en-US" sz="3000" dirty="0"/>
          </a:p>
        </p:txBody>
      </p:sp>
      <p:sp>
        <p:nvSpPr>
          <p:cNvPr id="5" name="Rectangle 4"/>
          <p:cNvSpPr/>
          <p:nvPr/>
        </p:nvSpPr>
        <p:spPr>
          <a:xfrm>
            <a:off x="250371" y="1411898"/>
            <a:ext cx="8893629" cy="4693593"/>
          </a:xfrm>
          <a:prstGeom prst="rect">
            <a:avLst/>
          </a:prstGeom>
        </p:spPr>
        <p:txBody>
          <a:bodyPr wrap="square">
            <a:spAutoFit/>
          </a:bodyPr>
          <a:lstStyle/>
          <a:p>
            <a:pPr marL="342900" indent="-342900">
              <a:buFont typeface="Arial" panose="020B0604020202020204" pitchFamily="34" charset="0"/>
              <a:buChar char="•"/>
            </a:pPr>
            <a:r>
              <a:rPr lang="en-US" sz="2300" b="1" dirty="0" smtClean="0">
                <a:solidFill>
                  <a:schemeClr val="bg1"/>
                </a:solidFill>
                <a:latin typeface="+mn-lt"/>
              </a:rPr>
              <a:t>Recall from our section on control flow that the ret instruction essentially performs “pop rip” (or pop X + </a:t>
            </a:r>
            <a:r>
              <a:rPr lang="en-US" sz="2300" b="1" dirty="0" err="1" smtClean="0">
                <a:solidFill>
                  <a:schemeClr val="bg1"/>
                </a:solidFill>
                <a:latin typeface="+mn-lt"/>
              </a:rPr>
              <a:t>jmp</a:t>
            </a:r>
            <a:r>
              <a:rPr lang="en-US" sz="2300" b="1" dirty="0" smtClean="0">
                <a:solidFill>
                  <a:schemeClr val="bg1"/>
                </a:solidFill>
                <a:latin typeface="+mn-lt"/>
              </a:rPr>
              <a:t> X)</a:t>
            </a:r>
          </a:p>
          <a:p>
            <a:pPr marL="342900" indent="-342900">
              <a:buFont typeface="Arial" panose="020B0604020202020204" pitchFamily="34" charset="0"/>
              <a:buChar char="•"/>
            </a:pPr>
            <a:endParaRPr lang="en-US" sz="2300" b="1" dirty="0">
              <a:solidFill>
                <a:schemeClr val="bg1"/>
              </a:solidFill>
              <a:latin typeface="+mn-lt"/>
            </a:endParaRPr>
          </a:p>
          <a:p>
            <a:pPr marL="342900" indent="-342900">
              <a:buFont typeface="Arial" panose="020B0604020202020204" pitchFamily="34" charset="0"/>
              <a:buChar char="•"/>
            </a:pPr>
            <a:r>
              <a:rPr lang="en-US" sz="2300" b="1" dirty="0" smtClean="0">
                <a:solidFill>
                  <a:schemeClr val="bg1"/>
                </a:solidFill>
                <a:latin typeface="+mn-lt"/>
              </a:rPr>
              <a:t>Thus, we can now set our stack up so that the new thread function will be our return point (we’ll just change the way our stack looks before the call to clone):</a:t>
            </a:r>
          </a:p>
          <a:p>
            <a:endParaRPr lang="en-US" sz="2300" b="1" dirty="0" smtClean="0">
              <a:solidFill>
                <a:schemeClr val="bg1"/>
              </a:solidFill>
              <a:latin typeface="+mn-lt"/>
            </a:endParaRPr>
          </a:p>
          <a:p>
            <a:r>
              <a:rPr lang="en-US" sz="2300" b="1" dirty="0" smtClean="0">
                <a:solidFill>
                  <a:schemeClr val="bg1"/>
                </a:solidFill>
                <a:latin typeface="+mn-lt"/>
              </a:rPr>
              <a:t>Now, instead of :</a:t>
            </a:r>
          </a:p>
          <a:p>
            <a:endParaRPr lang="en-US" sz="2300" b="1" dirty="0" smtClean="0">
              <a:solidFill>
                <a:schemeClr val="bg1"/>
              </a:solidFill>
              <a:latin typeface="+mn-lt"/>
            </a:endParaRPr>
          </a:p>
          <a:p>
            <a:endParaRPr lang="en-US" sz="2300" b="1" dirty="0">
              <a:solidFill>
                <a:schemeClr val="bg1"/>
              </a:solidFill>
              <a:latin typeface="+mn-lt"/>
            </a:endParaRPr>
          </a:p>
          <a:p>
            <a:endParaRPr lang="en-US" sz="2300" b="1" dirty="0" smtClean="0">
              <a:solidFill>
                <a:schemeClr val="bg1"/>
              </a:solidFill>
              <a:latin typeface="+mn-lt"/>
            </a:endParaRPr>
          </a:p>
          <a:p>
            <a:r>
              <a:rPr lang="en-US" sz="2300" b="1" dirty="0" smtClean="0">
                <a:solidFill>
                  <a:schemeClr val="bg1"/>
                </a:solidFill>
                <a:latin typeface="+mn-lt"/>
              </a:rPr>
              <a:t>We will:</a:t>
            </a:r>
          </a:p>
          <a:p>
            <a:pPr marL="342900" indent="-342900">
              <a:buFont typeface="Arial" panose="020B0604020202020204" pitchFamily="34" charset="0"/>
              <a:buChar char="•"/>
            </a:pPr>
            <a:endParaRPr lang="en-US" sz="2300" b="1" dirty="0">
              <a:solidFill>
                <a:schemeClr val="bg1"/>
              </a:solidFill>
              <a:latin typeface="+mn-lt"/>
            </a:endParaRPr>
          </a:p>
        </p:txBody>
      </p:sp>
      <p:pic>
        <p:nvPicPr>
          <p:cNvPr id="6" name="Picture 5"/>
          <p:cNvPicPr>
            <a:picLocks noChangeAspect="1"/>
          </p:cNvPicPr>
          <p:nvPr/>
        </p:nvPicPr>
        <p:blipFill rotWithShape="1">
          <a:blip r:embed="rId2"/>
          <a:srcRect l="11641" t="63482" r="29552" b="25770"/>
          <a:stretch/>
        </p:blipFill>
        <p:spPr>
          <a:xfrm>
            <a:off x="457199" y="4299858"/>
            <a:ext cx="6498771" cy="990600"/>
          </a:xfrm>
          <a:prstGeom prst="rect">
            <a:avLst/>
          </a:prstGeom>
          <a:ln w="19050">
            <a:solidFill>
              <a:schemeClr val="bg1"/>
            </a:solidFill>
          </a:ln>
        </p:spPr>
      </p:pic>
      <p:pic>
        <p:nvPicPr>
          <p:cNvPr id="7" name="Picture 6"/>
          <p:cNvPicPr>
            <a:picLocks noChangeAspect="1"/>
          </p:cNvPicPr>
          <p:nvPr/>
        </p:nvPicPr>
        <p:blipFill rotWithShape="1">
          <a:blip r:embed="rId2"/>
          <a:srcRect l="11745" t="85267" r="16609" b="1066"/>
          <a:stretch/>
        </p:blipFill>
        <p:spPr>
          <a:xfrm>
            <a:off x="457199" y="5715000"/>
            <a:ext cx="7347858" cy="1143000"/>
          </a:xfrm>
          <a:prstGeom prst="rect">
            <a:avLst/>
          </a:prstGeom>
          <a:ln w="19050">
            <a:solidFill>
              <a:schemeClr val="bg1"/>
            </a:solidFill>
          </a:ln>
        </p:spPr>
      </p:pic>
    </p:spTree>
    <p:extLst>
      <p:ext uri="{BB962C8B-B14F-4D97-AF65-F5344CB8AC3E}">
        <p14:creationId xmlns:p14="http://schemas.microsoft.com/office/powerpoint/2010/main" val="210911881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sz="quarter"/>
          </p:nvPr>
        </p:nvSpPr>
        <p:spPr>
          <a:xfrm>
            <a:off x="1077686" y="78658"/>
            <a:ext cx="7043057" cy="658761"/>
          </a:xfrm>
        </p:spPr>
        <p:txBody>
          <a:bodyPr/>
          <a:lstStyle/>
          <a:p>
            <a:pPr algn="ctr"/>
            <a:r>
              <a:rPr lang="en-US" sz="3000" dirty="0" smtClean="0"/>
              <a:t>Running the Thread Function (cont’d)</a:t>
            </a:r>
            <a:endParaRPr lang="en-US" sz="3000" dirty="0"/>
          </a:p>
        </p:txBody>
      </p:sp>
      <p:sp>
        <p:nvSpPr>
          <p:cNvPr id="4" name="Rectangle 3"/>
          <p:cNvSpPr/>
          <p:nvPr/>
        </p:nvSpPr>
        <p:spPr>
          <a:xfrm>
            <a:off x="250371" y="1411898"/>
            <a:ext cx="8893629" cy="3277820"/>
          </a:xfrm>
          <a:prstGeom prst="rect">
            <a:avLst/>
          </a:prstGeom>
        </p:spPr>
        <p:txBody>
          <a:bodyPr wrap="square">
            <a:spAutoFit/>
          </a:bodyPr>
          <a:lstStyle/>
          <a:p>
            <a:pPr marL="342900" indent="-342900">
              <a:buFont typeface="Arial" panose="020B0604020202020204" pitchFamily="34" charset="0"/>
              <a:buChar char="•"/>
            </a:pPr>
            <a:r>
              <a:rPr lang="en-US" sz="2300" b="1" dirty="0" smtClean="0">
                <a:solidFill>
                  <a:schemeClr val="bg1"/>
                </a:solidFill>
                <a:latin typeface="+mn-lt"/>
              </a:rPr>
              <a:t>With our function set to be at the top of the new stack, we can now simply return</a:t>
            </a:r>
          </a:p>
          <a:p>
            <a:pPr marL="342900" indent="-342900">
              <a:buFont typeface="Arial" panose="020B0604020202020204" pitchFamily="34" charset="0"/>
              <a:buChar char="•"/>
            </a:pPr>
            <a:endParaRPr lang="en-US" sz="2300" b="1" dirty="0">
              <a:solidFill>
                <a:schemeClr val="bg1"/>
              </a:solidFill>
              <a:latin typeface="+mn-lt"/>
            </a:endParaRPr>
          </a:p>
          <a:p>
            <a:pPr marL="342900" indent="-342900">
              <a:buFont typeface="Arial" panose="020B0604020202020204" pitchFamily="34" charset="0"/>
              <a:buChar char="•"/>
            </a:pPr>
            <a:r>
              <a:rPr lang="en-US" sz="2300" b="1" dirty="0" smtClean="0">
                <a:solidFill>
                  <a:schemeClr val="bg1"/>
                </a:solidFill>
                <a:latin typeface="+mn-lt"/>
              </a:rPr>
              <a:t>On return, our new thread will begin executing inside of the thread function</a:t>
            </a:r>
          </a:p>
          <a:p>
            <a:pPr marL="342900" indent="-342900">
              <a:buFont typeface="Arial" panose="020B0604020202020204" pitchFamily="34" charset="0"/>
              <a:buChar char="•"/>
            </a:pPr>
            <a:endParaRPr lang="en-US" sz="2300" b="1" dirty="0">
              <a:solidFill>
                <a:schemeClr val="bg1"/>
              </a:solidFill>
              <a:latin typeface="+mn-lt"/>
            </a:endParaRPr>
          </a:p>
          <a:p>
            <a:pPr marL="342900" indent="-342900">
              <a:buFont typeface="Arial" panose="020B0604020202020204" pitchFamily="34" charset="0"/>
              <a:buChar char="•"/>
            </a:pPr>
            <a:r>
              <a:rPr lang="en-US" sz="2300" b="1" dirty="0" smtClean="0">
                <a:solidFill>
                  <a:schemeClr val="bg1"/>
                </a:solidFill>
                <a:latin typeface="+mn-lt"/>
              </a:rPr>
              <a:t>This works wonderfully, BUT</a:t>
            </a:r>
          </a:p>
          <a:p>
            <a:pPr marL="800100" lvl="1" indent="-342900">
              <a:buFont typeface="Arial" panose="020B0604020202020204" pitchFamily="34" charset="0"/>
              <a:buChar char="•"/>
            </a:pPr>
            <a:r>
              <a:rPr lang="en-US" sz="2300" b="1" dirty="0" smtClean="0">
                <a:solidFill>
                  <a:schemeClr val="bg1"/>
                </a:solidFill>
                <a:latin typeface="+mn-lt"/>
              </a:rPr>
              <a:t>What happens when the thread function returns?</a:t>
            </a:r>
          </a:p>
          <a:p>
            <a:pPr marL="342900" indent="-342900">
              <a:buFont typeface="Arial" panose="020B0604020202020204" pitchFamily="34" charset="0"/>
              <a:buChar char="•"/>
            </a:pPr>
            <a:endParaRPr lang="en-US" sz="2300" b="1" dirty="0">
              <a:solidFill>
                <a:schemeClr val="bg1"/>
              </a:solidFill>
              <a:latin typeface="+mn-lt"/>
            </a:endParaRPr>
          </a:p>
        </p:txBody>
      </p:sp>
    </p:spTree>
    <p:extLst>
      <p:ext uri="{BB962C8B-B14F-4D97-AF65-F5344CB8AC3E}">
        <p14:creationId xmlns:p14="http://schemas.microsoft.com/office/powerpoint/2010/main" val="193144487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sz="quarter"/>
          </p:nvPr>
        </p:nvSpPr>
        <p:spPr>
          <a:xfrm>
            <a:off x="6901543" y="78658"/>
            <a:ext cx="931252" cy="658761"/>
          </a:xfrm>
        </p:spPr>
        <p:txBody>
          <a:bodyPr/>
          <a:lstStyle/>
          <a:p>
            <a:pPr algn="ctr"/>
            <a:r>
              <a:rPr lang="en-US" sz="3000" dirty="0" smtClean="0"/>
              <a:t>Exit</a:t>
            </a:r>
            <a:endParaRPr lang="en-US" sz="3000" dirty="0"/>
          </a:p>
        </p:txBody>
      </p:sp>
      <p:sp>
        <p:nvSpPr>
          <p:cNvPr id="4" name="Rectangle 3"/>
          <p:cNvSpPr/>
          <p:nvPr/>
        </p:nvSpPr>
        <p:spPr>
          <a:xfrm>
            <a:off x="163287" y="1411898"/>
            <a:ext cx="8980714" cy="2923877"/>
          </a:xfrm>
          <a:prstGeom prst="rect">
            <a:avLst/>
          </a:prstGeom>
        </p:spPr>
        <p:txBody>
          <a:bodyPr wrap="square">
            <a:spAutoFit/>
          </a:bodyPr>
          <a:lstStyle/>
          <a:p>
            <a:pPr marL="342900" indent="-342900">
              <a:buFont typeface="Arial" panose="020B0604020202020204" pitchFamily="34" charset="0"/>
              <a:buChar char="•"/>
            </a:pPr>
            <a:r>
              <a:rPr lang="en-US" sz="2300" b="1" dirty="0" smtClean="0">
                <a:solidFill>
                  <a:schemeClr val="bg1"/>
                </a:solidFill>
                <a:latin typeface="+mn-lt"/>
              </a:rPr>
              <a:t>We need to ensure that we call exit after execution completes</a:t>
            </a:r>
          </a:p>
          <a:p>
            <a:pPr marL="342900" indent="-342900">
              <a:buFont typeface="Arial" panose="020B0604020202020204" pitchFamily="34" charset="0"/>
              <a:buChar char="•"/>
            </a:pPr>
            <a:endParaRPr lang="en-US" sz="2300" b="1" dirty="0">
              <a:solidFill>
                <a:schemeClr val="bg1"/>
              </a:solidFill>
              <a:latin typeface="+mn-lt"/>
            </a:endParaRPr>
          </a:p>
          <a:p>
            <a:pPr marL="342900" indent="-342900">
              <a:buFont typeface="Arial" panose="020B0604020202020204" pitchFamily="34" charset="0"/>
              <a:buChar char="•"/>
            </a:pPr>
            <a:r>
              <a:rPr lang="en-US" sz="2300" b="1" dirty="0" smtClean="0">
                <a:solidFill>
                  <a:schemeClr val="bg1"/>
                </a:solidFill>
                <a:latin typeface="+mn-lt"/>
              </a:rPr>
              <a:t>Since we are at the top of the stack to begin with, there is no place to go</a:t>
            </a:r>
          </a:p>
          <a:p>
            <a:pPr marL="342900" indent="-342900">
              <a:buFont typeface="Arial" panose="020B0604020202020204" pitchFamily="34" charset="0"/>
              <a:buChar char="•"/>
            </a:pPr>
            <a:endParaRPr lang="en-US" sz="2300" b="1" dirty="0">
              <a:solidFill>
                <a:schemeClr val="bg1"/>
              </a:solidFill>
              <a:latin typeface="+mn-lt"/>
            </a:endParaRPr>
          </a:p>
          <a:p>
            <a:pPr marL="342900" indent="-342900">
              <a:buFont typeface="Arial" panose="020B0604020202020204" pitchFamily="34" charset="0"/>
              <a:buChar char="•"/>
            </a:pPr>
            <a:r>
              <a:rPr lang="en-US" sz="2300" b="1" dirty="0" smtClean="0">
                <a:solidFill>
                  <a:schemeClr val="bg1"/>
                </a:solidFill>
                <a:latin typeface="+mn-lt"/>
              </a:rPr>
              <a:t>The easy solution:</a:t>
            </a:r>
          </a:p>
          <a:p>
            <a:pPr marL="342900" indent="-342900">
              <a:buFont typeface="Arial" panose="020B0604020202020204" pitchFamily="34" charset="0"/>
              <a:buChar char="•"/>
            </a:pPr>
            <a:endParaRPr lang="en-US" sz="2300" b="1" dirty="0">
              <a:solidFill>
                <a:schemeClr val="bg1"/>
              </a:solidFill>
              <a:latin typeface="+mn-lt"/>
            </a:endParaRPr>
          </a:p>
        </p:txBody>
      </p:sp>
      <p:pic>
        <p:nvPicPr>
          <p:cNvPr id="5" name="Picture 4"/>
          <p:cNvPicPr>
            <a:picLocks noChangeAspect="1"/>
          </p:cNvPicPr>
          <p:nvPr/>
        </p:nvPicPr>
        <p:blipFill rotWithShape="1">
          <a:blip r:embed="rId2"/>
          <a:srcRect l="11857" t="57849" r="13054" b="7877"/>
          <a:stretch/>
        </p:blipFill>
        <p:spPr>
          <a:xfrm>
            <a:off x="541825" y="3929743"/>
            <a:ext cx="6825344" cy="2852057"/>
          </a:xfrm>
          <a:prstGeom prst="rect">
            <a:avLst/>
          </a:prstGeom>
          <a:ln w="19050">
            <a:solidFill>
              <a:schemeClr val="bg1"/>
            </a:solidFill>
          </a:ln>
        </p:spPr>
      </p:pic>
    </p:spTree>
    <p:extLst>
      <p:ext uri="{BB962C8B-B14F-4D97-AF65-F5344CB8AC3E}">
        <p14:creationId xmlns:p14="http://schemas.microsoft.com/office/powerpoint/2010/main" val="41241714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sz="quarter"/>
          </p:nvPr>
        </p:nvSpPr>
        <p:spPr>
          <a:xfrm>
            <a:off x="3603171" y="78658"/>
            <a:ext cx="4229624" cy="658761"/>
          </a:xfrm>
        </p:spPr>
        <p:txBody>
          <a:bodyPr/>
          <a:lstStyle/>
          <a:p>
            <a:pPr algn="ctr"/>
            <a:r>
              <a:rPr lang="en-US" sz="3000" dirty="0" smtClean="0"/>
              <a:t>A Better Exit Strategy</a:t>
            </a:r>
            <a:endParaRPr lang="en-US" sz="3000" dirty="0"/>
          </a:p>
        </p:txBody>
      </p:sp>
      <p:sp>
        <p:nvSpPr>
          <p:cNvPr id="4" name="Rectangle 3"/>
          <p:cNvSpPr/>
          <p:nvPr/>
        </p:nvSpPr>
        <p:spPr>
          <a:xfrm>
            <a:off x="250371" y="1411898"/>
            <a:ext cx="8893629" cy="2569934"/>
          </a:xfrm>
          <a:prstGeom prst="rect">
            <a:avLst/>
          </a:prstGeom>
        </p:spPr>
        <p:txBody>
          <a:bodyPr wrap="square">
            <a:spAutoFit/>
          </a:bodyPr>
          <a:lstStyle/>
          <a:p>
            <a:pPr marL="342900" indent="-342900">
              <a:buFont typeface="Arial" panose="020B0604020202020204" pitchFamily="34" charset="0"/>
              <a:buChar char="•"/>
            </a:pPr>
            <a:r>
              <a:rPr lang="en-US" sz="2300" b="1" dirty="0" smtClean="0">
                <a:solidFill>
                  <a:schemeClr val="bg1"/>
                </a:solidFill>
                <a:latin typeface="+mn-lt"/>
              </a:rPr>
              <a:t>We can take the previous code a step further, and add another return address to the stack</a:t>
            </a:r>
          </a:p>
          <a:p>
            <a:pPr marL="342900" indent="-342900">
              <a:buFont typeface="Arial" panose="020B0604020202020204" pitchFamily="34" charset="0"/>
              <a:buChar char="•"/>
            </a:pPr>
            <a:endParaRPr lang="en-US" sz="2300" b="1" dirty="0">
              <a:solidFill>
                <a:schemeClr val="bg1"/>
              </a:solidFill>
              <a:latin typeface="+mn-lt"/>
            </a:endParaRPr>
          </a:p>
          <a:p>
            <a:pPr marL="342900" indent="-342900">
              <a:buFont typeface="Arial" panose="020B0604020202020204" pitchFamily="34" charset="0"/>
              <a:buChar char="•"/>
            </a:pPr>
            <a:r>
              <a:rPr lang="en-US" sz="2300" b="1" dirty="0" smtClean="0">
                <a:solidFill>
                  <a:schemeClr val="bg1"/>
                </a:solidFill>
                <a:latin typeface="+mn-lt"/>
              </a:rPr>
              <a:t>If we put exit first, we will still be able to transfer control in the same fashion, but don’t need to wrap out child function with additional calls</a:t>
            </a:r>
          </a:p>
          <a:p>
            <a:pPr marL="342900" indent="-342900">
              <a:buFont typeface="Arial" panose="020B0604020202020204" pitchFamily="34" charset="0"/>
              <a:buChar char="•"/>
            </a:pPr>
            <a:endParaRPr lang="en-US" sz="2300" b="1" dirty="0">
              <a:solidFill>
                <a:schemeClr val="bg1"/>
              </a:solidFill>
              <a:latin typeface="+mn-lt"/>
            </a:endParaRPr>
          </a:p>
        </p:txBody>
      </p:sp>
      <p:pic>
        <p:nvPicPr>
          <p:cNvPr id="5" name="Picture 4"/>
          <p:cNvPicPr>
            <a:picLocks noChangeAspect="1"/>
          </p:cNvPicPr>
          <p:nvPr/>
        </p:nvPicPr>
        <p:blipFill rotWithShape="1">
          <a:blip r:embed="rId2"/>
          <a:srcRect l="11973" t="62524" r="11696" b="16203"/>
          <a:stretch/>
        </p:blipFill>
        <p:spPr>
          <a:xfrm>
            <a:off x="718457" y="3981832"/>
            <a:ext cx="8008536" cy="2299225"/>
          </a:xfrm>
          <a:prstGeom prst="rect">
            <a:avLst/>
          </a:prstGeom>
          <a:ln w="19050">
            <a:solidFill>
              <a:schemeClr val="bg1"/>
            </a:solidFill>
          </a:ln>
        </p:spPr>
      </p:pic>
    </p:spTree>
    <p:extLst>
      <p:ext uri="{BB962C8B-B14F-4D97-AF65-F5344CB8AC3E}">
        <p14:creationId xmlns:p14="http://schemas.microsoft.com/office/powerpoint/2010/main" val="41686926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614218" y="206477"/>
            <a:ext cx="2408903" cy="553998"/>
          </a:xfrm>
          <a:prstGeom prst="rect">
            <a:avLst/>
          </a:prstGeom>
          <a:noFill/>
        </p:spPr>
        <p:txBody>
          <a:bodyPr wrap="square" rtlCol="0">
            <a:spAutoFit/>
          </a:bodyPr>
          <a:lstStyle/>
          <a:p>
            <a:r>
              <a:rPr lang="en-US" sz="3000" b="1" dirty="0" smtClean="0">
                <a:solidFill>
                  <a:schemeClr val="bg1"/>
                </a:solidFill>
                <a:latin typeface="+mj-lt"/>
              </a:rPr>
              <a:t>File Pointer</a:t>
            </a:r>
            <a:endParaRPr lang="en-US" sz="3000" b="1" dirty="0">
              <a:solidFill>
                <a:schemeClr val="bg1"/>
              </a:solidFill>
              <a:latin typeface="+mj-lt"/>
            </a:endParaRPr>
          </a:p>
        </p:txBody>
      </p:sp>
      <p:sp>
        <p:nvSpPr>
          <p:cNvPr id="7" name="Rectangle 6"/>
          <p:cNvSpPr/>
          <p:nvPr/>
        </p:nvSpPr>
        <p:spPr>
          <a:xfrm>
            <a:off x="526025" y="1404855"/>
            <a:ext cx="8185356" cy="2569934"/>
          </a:xfrm>
          <a:prstGeom prst="rect">
            <a:avLst/>
          </a:prstGeom>
        </p:spPr>
        <p:txBody>
          <a:bodyPr wrap="square">
            <a:spAutoFit/>
          </a:bodyPr>
          <a:lstStyle/>
          <a:p>
            <a:pPr marL="342900" indent="-342900">
              <a:buFont typeface="Arial" panose="020B0604020202020204" pitchFamily="34" charset="0"/>
              <a:buChar char="•"/>
            </a:pPr>
            <a:r>
              <a:rPr lang="en-US" sz="2300" b="1" dirty="0">
                <a:solidFill>
                  <a:srgbClr val="110C3A"/>
                </a:solidFill>
                <a:latin typeface="+mn-lt"/>
              </a:rPr>
              <a:t>A pointer that keeps track of your current location in a </a:t>
            </a:r>
            <a:r>
              <a:rPr lang="en-US" sz="2300" b="1" dirty="0" smtClean="0">
                <a:solidFill>
                  <a:srgbClr val="110C3A"/>
                </a:solidFill>
                <a:latin typeface="+mn-lt"/>
              </a:rPr>
              <a:t>file</a:t>
            </a:r>
          </a:p>
          <a:p>
            <a:pPr marL="342900" indent="-342900">
              <a:buFont typeface="Arial" panose="020B0604020202020204" pitchFamily="34" charset="0"/>
              <a:buChar char="•"/>
            </a:pPr>
            <a:endParaRPr lang="en-US" sz="2300" b="1" dirty="0">
              <a:solidFill>
                <a:srgbClr val="110C3A"/>
              </a:solidFill>
              <a:latin typeface="+mn-lt"/>
            </a:endParaRPr>
          </a:p>
          <a:p>
            <a:pPr marL="342900" indent="-342900">
              <a:buFont typeface="Arial" panose="020B0604020202020204" pitchFamily="34" charset="0"/>
              <a:buChar char="•"/>
            </a:pPr>
            <a:r>
              <a:rPr lang="en-US" sz="2300" b="1" dirty="0">
                <a:solidFill>
                  <a:srgbClr val="110C3A"/>
                </a:solidFill>
                <a:latin typeface="+mn-lt"/>
              </a:rPr>
              <a:t>Maintained per system file table </a:t>
            </a:r>
            <a:r>
              <a:rPr lang="en-US" sz="2300" b="1" dirty="0" smtClean="0">
                <a:solidFill>
                  <a:srgbClr val="110C3A"/>
                </a:solidFill>
                <a:latin typeface="+mn-lt"/>
              </a:rPr>
              <a:t>entry</a:t>
            </a:r>
          </a:p>
          <a:p>
            <a:pPr marL="342900" indent="-342900">
              <a:buFont typeface="Arial" panose="020B0604020202020204" pitchFamily="34" charset="0"/>
              <a:buChar char="•"/>
            </a:pPr>
            <a:endParaRPr lang="en-US" sz="2300" b="1" dirty="0">
              <a:solidFill>
                <a:srgbClr val="110C3A"/>
              </a:solidFill>
              <a:latin typeface="+mn-lt"/>
            </a:endParaRPr>
          </a:p>
          <a:p>
            <a:pPr marL="342900" indent="-342900">
              <a:buFont typeface="Arial" panose="020B0604020202020204" pitchFamily="34" charset="0"/>
              <a:buChar char="•"/>
            </a:pPr>
            <a:r>
              <a:rPr lang="en-US" sz="2300" b="1" dirty="0">
                <a:solidFill>
                  <a:srgbClr val="110C3A"/>
                </a:solidFill>
                <a:latin typeface="+mn-lt"/>
              </a:rPr>
              <a:t>Calls to "read", "write", or "</a:t>
            </a:r>
            <a:r>
              <a:rPr lang="en-US" sz="2300" b="1" dirty="0" err="1">
                <a:solidFill>
                  <a:srgbClr val="110C3A"/>
                </a:solidFill>
                <a:latin typeface="+mn-lt"/>
              </a:rPr>
              <a:t>lseek</a:t>
            </a:r>
            <a:r>
              <a:rPr lang="en-US" sz="2300" b="1" dirty="0">
                <a:solidFill>
                  <a:srgbClr val="110C3A"/>
                </a:solidFill>
                <a:latin typeface="+mn-lt"/>
              </a:rPr>
              <a:t>" (among others) modify</a:t>
            </a:r>
            <a:endParaRPr lang="en-US" sz="2300" b="1" i="0" dirty="0">
              <a:solidFill>
                <a:srgbClr val="110C3A"/>
              </a:solidFill>
              <a:effectLst/>
              <a:latin typeface="+mn-lt"/>
            </a:endParaRPr>
          </a:p>
        </p:txBody>
      </p:sp>
    </p:spTree>
    <p:extLst>
      <p:ext uri="{BB962C8B-B14F-4D97-AF65-F5344CB8AC3E}">
        <p14:creationId xmlns:p14="http://schemas.microsoft.com/office/powerpoint/2010/main" val="397643163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sz="quarter"/>
          </p:nvPr>
        </p:nvSpPr>
        <p:spPr>
          <a:xfrm>
            <a:off x="4278086" y="78658"/>
            <a:ext cx="3554709" cy="658761"/>
          </a:xfrm>
        </p:spPr>
        <p:txBody>
          <a:bodyPr/>
          <a:lstStyle/>
          <a:p>
            <a:pPr algn="ctr"/>
            <a:r>
              <a:rPr lang="en-US" sz="3000" dirty="0" smtClean="0"/>
              <a:t>Waiting until done</a:t>
            </a:r>
            <a:endParaRPr lang="en-US" sz="3000" dirty="0"/>
          </a:p>
        </p:txBody>
      </p:sp>
      <p:sp>
        <p:nvSpPr>
          <p:cNvPr id="4" name="Rectangle 3"/>
          <p:cNvSpPr/>
          <p:nvPr/>
        </p:nvSpPr>
        <p:spPr>
          <a:xfrm>
            <a:off x="250371" y="1411898"/>
            <a:ext cx="8893629" cy="3631763"/>
          </a:xfrm>
          <a:prstGeom prst="rect">
            <a:avLst/>
          </a:prstGeom>
        </p:spPr>
        <p:txBody>
          <a:bodyPr wrap="square">
            <a:spAutoFit/>
          </a:bodyPr>
          <a:lstStyle/>
          <a:p>
            <a:pPr marL="342900" indent="-342900">
              <a:buFont typeface="Arial" panose="020B0604020202020204" pitchFamily="34" charset="0"/>
              <a:buChar char="•"/>
            </a:pPr>
            <a:r>
              <a:rPr lang="en-US" sz="2300" b="1" dirty="0" smtClean="0">
                <a:solidFill>
                  <a:schemeClr val="bg1"/>
                </a:solidFill>
                <a:latin typeface="+mn-lt"/>
              </a:rPr>
              <a:t>Since all of the threads are part of the same thread group, can’t wait() for them</a:t>
            </a:r>
          </a:p>
          <a:p>
            <a:pPr marL="342900" indent="-342900">
              <a:buFont typeface="Arial" panose="020B0604020202020204" pitchFamily="34" charset="0"/>
              <a:buChar char="•"/>
            </a:pPr>
            <a:endParaRPr lang="en-US" sz="2300" b="1" dirty="0">
              <a:solidFill>
                <a:schemeClr val="bg1"/>
              </a:solidFill>
              <a:latin typeface="+mn-lt"/>
            </a:endParaRPr>
          </a:p>
          <a:p>
            <a:pPr marL="342900" indent="-342900">
              <a:buFont typeface="Arial" panose="020B0604020202020204" pitchFamily="34" charset="0"/>
              <a:buChar char="•"/>
            </a:pPr>
            <a:r>
              <a:rPr lang="en-US" sz="2300" b="1" dirty="0" smtClean="0">
                <a:solidFill>
                  <a:schemeClr val="bg1"/>
                </a:solidFill>
                <a:latin typeface="+mn-lt"/>
              </a:rPr>
              <a:t>Alternate strategy is to “pause”</a:t>
            </a:r>
          </a:p>
          <a:p>
            <a:pPr marL="800100" lvl="1" indent="-342900">
              <a:buFont typeface="Arial" panose="020B0604020202020204" pitchFamily="34" charset="0"/>
              <a:buChar char="•"/>
            </a:pPr>
            <a:r>
              <a:rPr lang="en-US" sz="2300" b="1" dirty="0" smtClean="0">
                <a:solidFill>
                  <a:schemeClr val="bg1"/>
                </a:solidFill>
                <a:latin typeface="+mn-lt"/>
              </a:rPr>
              <a:t>Will block us until a signal of some sort happens</a:t>
            </a:r>
          </a:p>
          <a:p>
            <a:pPr lvl="1"/>
            <a:r>
              <a:rPr lang="en-US" sz="2300" b="1" dirty="0">
                <a:solidFill>
                  <a:schemeClr val="bg1"/>
                </a:solidFill>
                <a:latin typeface="+mn-lt"/>
              </a:rPr>
              <a:t> </a:t>
            </a:r>
            <a:r>
              <a:rPr lang="en-US" sz="2300" b="1" dirty="0" smtClean="0">
                <a:solidFill>
                  <a:schemeClr val="bg1"/>
                </a:solidFill>
                <a:latin typeface="+mn-lt"/>
              </a:rPr>
              <a:t>   (such as all child threads exiting)</a:t>
            </a:r>
          </a:p>
          <a:p>
            <a:pPr lvl="1"/>
            <a:endParaRPr lang="en-US" sz="2300" b="1" dirty="0">
              <a:solidFill>
                <a:schemeClr val="bg1"/>
              </a:solidFill>
              <a:latin typeface="+mn-lt"/>
            </a:endParaRPr>
          </a:p>
          <a:p>
            <a:pPr marL="800100" lvl="1" indent="-342900">
              <a:buFont typeface="Arial" panose="020B0604020202020204" pitchFamily="34" charset="0"/>
              <a:buChar char="•"/>
            </a:pPr>
            <a:r>
              <a:rPr lang="en-US" sz="2300" b="1" dirty="0" err="1" smtClean="0">
                <a:solidFill>
                  <a:schemeClr val="bg1"/>
                </a:solidFill>
                <a:latin typeface="+mn-lt"/>
              </a:rPr>
              <a:t>Syscall</a:t>
            </a:r>
            <a:r>
              <a:rPr lang="en-US" sz="2300" b="1" dirty="0" smtClean="0">
                <a:solidFill>
                  <a:schemeClr val="bg1"/>
                </a:solidFill>
                <a:latin typeface="+mn-lt"/>
              </a:rPr>
              <a:t> takes no arguments</a:t>
            </a:r>
          </a:p>
          <a:p>
            <a:pPr lvl="1"/>
            <a:endParaRPr lang="en-US" sz="2300" b="1" dirty="0" smtClean="0">
              <a:solidFill>
                <a:schemeClr val="bg1"/>
              </a:solidFill>
              <a:latin typeface="+mn-lt"/>
            </a:endParaRPr>
          </a:p>
          <a:p>
            <a:pPr marL="342900" indent="-342900">
              <a:buFont typeface="Arial" panose="020B0604020202020204" pitchFamily="34" charset="0"/>
              <a:buChar char="•"/>
            </a:pPr>
            <a:endParaRPr lang="en-US" sz="2300" b="1" dirty="0">
              <a:solidFill>
                <a:schemeClr val="bg1"/>
              </a:solidFill>
              <a:latin typeface="+mn-lt"/>
            </a:endParaRPr>
          </a:p>
        </p:txBody>
      </p:sp>
    </p:spTree>
    <p:extLst>
      <p:ext uri="{BB962C8B-B14F-4D97-AF65-F5344CB8AC3E}">
        <p14:creationId xmlns:p14="http://schemas.microsoft.com/office/powerpoint/2010/main" val="218553749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sz="quarter"/>
          </p:nvPr>
        </p:nvSpPr>
        <p:spPr>
          <a:xfrm>
            <a:off x="6422571" y="78658"/>
            <a:ext cx="1410224" cy="658761"/>
          </a:xfrm>
        </p:spPr>
        <p:txBody>
          <a:bodyPr/>
          <a:lstStyle/>
          <a:p>
            <a:pPr algn="ctr"/>
            <a:r>
              <a:rPr lang="en-US" sz="3000" dirty="0" smtClean="0"/>
              <a:t>Pause</a:t>
            </a:r>
            <a:endParaRPr lang="en-US" sz="3000" dirty="0"/>
          </a:p>
        </p:txBody>
      </p:sp>
      <p:pic>
        <p:nvPicPr>
          <p:cNvPr id="4" name="Picture 3"/>
          <p:cNvPicPr>
            <a:picLocks noChangeAspect="1"/>
          </p:cNvPicPr>
          <p:nvPr/>
        </p:nvPicPr>
        <p:blipFill rotWithShape="1">
          <a:blip r:embed="rId2"/>
          <a:srcRect l="12096" t="52679" r="41959" b="27225"/>
          <a:stretch/>
        </p:blipFill>
        <p:spPr>
          <a:xfrm>
            <a:off x="1752600" y="2002971"/>
            <a:ext cx="5459709" cy="2460159"/>
          </a:xfrm>
          <a:prstGeom prst="rect">
            <a:avLst/>
          </a:prstGeom>
          <a:ln w="19050">
            <a:solidFill>
              <a:schemeClr val="bg1"/>
            </a:solidFill>
          </a:ln>
        </p:spPr>
      </p:pic>
    </p:spTree>
    <p:extLst>
      <p:ext uri="{BB962C8B-B14F-4D97-AF65-F5344CB8AC3E}">
        <p14:creationId xmlns:p14="http://schemas.microsoft.com/office/powerpoint/2010/main" val="257143735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sz="quarter"/>
          </p:nvPr>
        </p:nvSpPr>
        <p:spPr>
          <a:xfrm>
            <a:off x="4539343" y="78658"/>
            <a:ext cx="3293452" cy="658761"/>
          </a:xfrm>
        </p:spPr>
        <p:txBody>
          <a:bodyPr/>
          <a:lstStyle/>
          <a:p>
            <a:pPr algn="ctr"/>
            <a:r>
              <a:rPr lang="en-US" sz="3000" dirty="0" smtClean="0"/>
              <a:t>Race Conditions</a:t>
            </a:r>
            <a:endParaRPr lang="en-US" sz="3000" dirty="0"/>
          </a:p>
        </p:txBody>
      </p:sp>
      <p:sp>
        <p:nvSpPr>
          <p:cNvPr id="4" name="Rectangle 3"/>
          <p:cNvSpPr/>
          <p:nvPr/>
        </p:nvSpPr>
        <p:spPr>
          <a:xfrm>
            <a:off x="250371" y="1411898"/>
            <a:ext cx="8893629" cy="4339650"/>
          </a:xfrm>
          <a:prstGeom prst="rect">
            <a:avLst/>
          </a:prstGeom>
        </p:spPr>
        <p:txBody>
          <a:bodyPr wrap="square">
            <a:spAutoFit/>
          </a:bodyPr>
          <a:lstStyle/>
          <a:p>
            <a:pPr marL="342900" indent="-342900">
              <a:buFont typeface="Arial" panose="020B0604020202020204" pitchFamily="34" charset="0"/>
              <a:buChar char="•"/>
            </a:pPr>
            <a:r>
              <a:rPr lang="en-US" sz="2300" b="1" dirty="0" smtClean="0">
                <a:solidFill>
                  <a:schemeClr val="bg1"/>
                </a:solidFill>
                <a:latin typeface="+mn-lt"/>
              </a:rPr>
              <a:t>Can occur when multiple threads access data at once, where the data is being modified</a:t>
            </a:r>
          </a:p>
          <a:p>
            <a:pPr marL="342900" indent="-342900">
              <a:buFont typeface="Arial" panose="020B0604020202020204" pitchFamily="34" charset="0"/>
              <a:buChar char="•"/>
            </a:pPr>
            <a:endParaRPr lang="en-US" sz="2300" b="1" dirty="0">
              <a:solidFill>
                <a:schemeClr val="bg1"/>
              </a:solidFill>
              <a:latin typeface="+mn-lt"/>
            </a:endParaRPr>
          </a:p>
          <a:p>
            <a:pPr marL="342900" indent="-342900">
              <a:buFont typeface="Arial" panose="020B0604020202020204" pitchFamily="34" charset="0"/>
              <a:buChar char="•"/>
            </a:pPr>
            <a:r>
              <a:rPr lang="en-US" sz="2300" b="1" dirty="0" smtClean="0">
                <a:solidFill>
                  <a:schemeClr val="bg1"/>
                </a:solidFill>
                <a:latin typeface="+mn-lt"/>
              </a:rPr>
              <a:t>Can be rather difficult to spot at first</a:t>
            </a:r>
          </a:p>
          <a:p>
            <a:pPr marL="342900" indent="-342900">
              <a:buFont typeface="Arial" panose="020B0604020202020204" pitchFamily="34" charset="0"/>
              <a:buChar char="•"/>
            </a:pPr>
            <a:endParaRPr lang="en-US" sz="2300" b="1" dirty="0">
              <a:solidFill>
                <a:schemeClr val="bg1"/>
              </a:solidFill>
              <a:latin typeface="+mn-lt"/>
            </a:endParaRPr>
          </a:p>
          <a:p>
            <a:pPr marL="342900" indent="-342900">
              <a:buFont typeface="Arial" panose="020B0604020202020204" pitchFamily="34" charset="0"/>
              <a:buChar char="•"/>
            </a:pPr>
            <a:r>
              <a:rPr lang="en-US" sz="2300" b="1" dirty="0" smtClean="0">
                <a:solidFill>
                  <a:schemeClr val="bg1"/>
                </a:solidFill>
                <a:latin typeface="+mn-lt"/>
              </a:rPr>
              <a:t>Multiple strategies exist to mitigate </a:t>
            </a:r>
          </a:p>
          <a:p>
            <a:pPr marL="800100" lvl="1" indent="-342900">
              <a:buFont typeface="Arial" panose="020B0604020202020204" pitchFamily="34" charset="0"/>
              <a:buChar char="•"/>
            </a:pPr>
            <a:r>
              <a:rPr lang="en-US" sz="2300" b="1" dirty="0" smtClean="0">
                <a:solidFill>
                  <a:schemeClr val="bg1"/>
                </a:solidFill>
                <a:latin typeface="+mn-lt"/>
              </a:rPr>
              <a:t>Locks</a:t>
            </a:r>
          </a:p>
          <a:p>
            <a:pPr marL="800100" lvl="1" indent="-342900">
              <a:buFont typeface="Arial" panose="020B0604020202020204" pitchFamily="34" charset="0"/>
              <a:buChar char="•"/>
            </a:pPr>
            <a:r>
              <a:rPr lang="en-US" sz="2300" b="1" dirty="0" smtClean="0">
                <a:solidFill>
                  <a:schemeClr val="bg1"/>
                </a:solidFill>
                <a:latin typeface="+mn-lt"/>
              </a:rPr>
              <a:t>Atomic Instructions</a:t>
            </a:r>
          </a:p>
          <a:p>
            <a:pPr marL="800100" lvl="1" indent="-342900">
              <a:buFont typeface="Arial" panose="020B0604020202020204" pitchFamily="34" charset="0"/>
              <a:buChar char="•"/>
            </a:pPr>
            <a:endParaRPr lang="en-US" sz="2300" b="1" dirty="0">
              <a:solidFill>
                <a:schemeClr val="bg1"/>
              </a:solidFill>
              <a:latin typeface="+mn-lt"/>
            </a:endParaRPr>
          </a:p>
          <a:p>
            <a:pPr marL="342900" indent="-342900">
              <a:buFont typeface="Arial" panose="020B0604020202020204" pitchFamily="34" charset="0"/>
              <a:buChar char="•"/>
            </a:pPr>
            <a:r>
              <a:rPr lang="en-US" sz="2300" b="1" dirty="0" smtClean="0">
                <a:solidFill>
                  <a:schemeClr val="bg1"/>
                </a:solidFill>
                <a:latin typeface="+mn-lt"/>
              </a:rPr>
              <a:t>Can be difficult to get absolutely correct</a:t>
            </a:r>
          </a:p>
          <a:p>
            <a:pPr lvl="1"/>
            <a:endParaRPr lang="en-US" sz="2300" b="1" dirty="0" smtClean="0">
              <a:solidFill>
                <a:schemeClr val="bg1"/>
              </a:solidFill>
              <a:latin typeface="+mn-lt"/>
            </a:endParaRPr>
          </a:p>
          <a:p>
            <a:pPr marL="342900" indent="-342900">
              <a:buFont typeface="Arial" panose="020B0604020202020204" pitchFamily="34" charset="0"/>
              <a:buChar char="•"/>
            </a:pPr>
            <a:endParaRPr lang="en-US" sz="2300" b="1" dirty="0">
              <a:solidFill>
                <a:schemeClr val="bg1"/>
              </a:solidFill>
              <a:latin typeface="+mn-lt"/>
            </a:endParaRPr>
          </a:p>
        </p:txBody>
      </p:sp>
    </p:spTree>
    <p:extLst>
      <p:ext uri="{BB962C8B-B14F-4D97-AF65-F5344CB8AC3E}">
        <p14:creationId xmlns:p14="http://schemas.microsoft.com/office/powerpoint/2010/main" val="201532235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sz="quarter"/>
          </p:nvPr>
        </p:nvSpPr>
        <p:spPr>
          <a:xfrm>
            <a:off x="1175657" y="78658"/>
            <a:ext cx="6657138" cy="658761"/>
          </a:xfrm>
        </p:spPr>
        <p:txBody>
          <a:bodyPr/>
          <a:lstStyle/>
          <a:p>
            <a:pPr algn="ctr"/>
            <a:r>
              <a:rPr lang="en-US" sz="3000" dirty="0" smtClean="0"/>
              <a:t>What do Race Conditions look like?</a:t>
            </a:r>
            <a:endParaRPr lang="en-US" sz="3000" dirty="0"/>
          </a:p>
        </p:txBody>
      </p:sp>
      <p:pic>
        <p:nvPicPr>
          <p:cNvPr id="4" name="Picture 3"/>
          <p:cNvPicPr>
            <a:picLocks noChangeAspect="1"/>
          </p:cNvPicPr>
          <p:nvPr/>
        </p:nvPicPr>
        <p:blipFill rotWithShape="1">
          <a:blip r:embed="rId2"/>
          <a:srcRect l="12042" t="56967" r="16562" b="26553"/>
          <a:stretch/>
        </p:blipFill>
        <p:spPr>
          <a:xfrm>
            <a:off x="587829" y="1905001"/>
            <a:ext cx="8057074" cy="1915885"/>
          </a:xfrm>
          <a:prstGeom prst="rect">
            <a:avLst/>
          </a:prstGeom>
          <a:ln w="19050">
            <a:solidFill>
              <a:schemeClr val="bg1"/>
            </a:solidFill>
          </a:ln>
        </p:spPr>
      </p:pic>
    </p:spTree>
    <p:extLst>
      <p:ext uri="{BB962C8B-B14F-4D97-AF65-F5344CB8AC3E}">
        <p14:creationId xmlns:p14="http://schemas.microsoft.com/office/powerpoint/2010/main" val="270521801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sz="quarter"/>
          </p:nvPr>
        </p:nvSpPr>
        <p:spPr>
          <a:xfrm>
            <a:off x="4844143" y="78658"/>
            <a:ext cx="2988652" cy="658761"/>
          </a:xfrm>
        </p:spPr>
        <p:txBody>
          <a:bodyPr/>
          <a:lstStyle/>
          <a:p>
            <a:pPr algn="ctr"/>
            <a:r>
              <a:rPr lang="en-US" sz="3000" dirty="0" smtClean="0"/>
              <a:t>More Problems</a:t>
            </a:r>
            <a:endParaRPr lang="en-US" sz="3000" dirty="0"/>
          </a:p>
        </p:txBody>
      </p:sp>
      <p:sp>
        <p:nvSpPr>
          <p:cNvPr id="4" name="Rectangle 3"/>
          <p:cNvSpPr/>
          <p:nvPr/>
        </p:nvSpPr>
        <p:spPr>
          <a:xfrm>
            <a:off x="250371" y="1411898"/>
            <a:ext cx="8893629" cy="3277820"/>
          </a:xfrm>
          <a:prstGeom prst="rect">
            <a:avLst/>
          </a:prstGeom>
        </p:spPr>
        <p:txBody>
          <a:bodyPr wrap="square">
            <a:spAutoFit/>
          </a:bodyPr>
          <a:lstStyle/>
          <a:p>
            <a:pPr marL="342900" indent="-342900">
              <a:buFont typeface="Arial" panose="020B0604020202020204" pitchFamily="34" charset="0"/>
              <a:buChar char="•"/>
            </a:pPr>
            <a:r>
              <a:rPr lang="en-US" sz="2300" b="1" dirty="0" smtClean="0">
                <a:solidFill>
                  <a:schemeClr val="bg1"/>
                </a:solidFill>
                <a:latin typeface="+mn-lt"/>
              </a:rPr>
              <a:t>Deadlocks</a:t>
            </a:r>
          </a:p>
          <a:p>
            <a:pPr marL="342900" indent="-342900">
              <a:buFont typeface="Arial" panose="020B0604020202020204" pitchFamily="34" charset="0"/>
              <a:buChar char="•"/>
            </a:pPr>
            <a:endParaRPr lang="en-US" sz="2300" b="1" dirty="0">
              <a:solidFill>
                <a:schemeClr val="bg1"/>
              </a:solidFill>
              <a:latin typeface="+mn-lt"/>
            </a:endParaRPr>
          </a:p>
          <a:p>
            <a:pPr marL="342900" indent="-342900">
              <a:buFont typeface="Arial" panose="020B0604020202020204" pitchFamily="34" charset="0"/>
              <a:buChar char="•"/>
            </a:pPr>
            <a:r>
              <a:rPr lang="en-US" sz="2300" b="1" dirty="0" smtClean="0">
                <a:solidFill>
                  <a:schemeClr val="bg1"/>
                </a:solidFill>
                <a:latin typeface="+mn-lt"/>
              </a:rPr>
              <a:t>Starvation</a:t>
            </a:r>
          </a:p>
          <a:p>
            <a:pPr marL="342900" indent="-342900">
              <a:buFont typeface="Arial" panose="020B0604020202020204" pitchFamily="34" charset="0"/>
              <a:buChar char="•"/>
            </a:pPr>
            <a:endParaRPr lang="en-US" sz="2300" b="1" dirty="0">
              <a:solidFill>
                <a:schemeClr val="bg1"/>
              </a:solidFill>
              <a:latin typeface="+mn-lt"/>
            </a:endParaRPr>
          </a:p>
          <a:p>
            <a:pPr marL="342900" indent="-342900">
              <a:buFont typeface="Arial" panose="020B0604020202020204" pitchFamily="34" charset="0"/>
              <a:buChar char="•"/>
            </a:pPr>
            <a:r>
              <a:rPr lang="en-US" sz="2300" b="1" dirty="0" smtClean="0">
                <a:solidFill>
                  <a:schemeClr val="bg1"/>
                </a:solidFill>
                <a:latin typeface="+mn-lt"/>
              </a:rPr>
              <a:t>Recursive locking</a:t>
            </a:r>
          </a:p>
          <a:p>
            <a:pPr marL="342900" indent="-342900">
              <a:buFont typeface="Arial" panose="020B0604020202020204" pitchFamily="34" charset="0"/>
              <a:buChar char="•"/>
            </a:pPr>
            <a:endParaRPr lang="en-US" sz="2300" b="1" dirty="0">
              <a:solidFill>
                <a:schemeClr val="bg1"/>
              </a:solidFill>
              <a:latin typeface="+mn-lt"/>
            </a:endParaRPr>
          </a:p>
          <a:p>
            <a:pPr marL="342900" indent="-342900">
              <a:buFont typeface="Arial" panose="020B0604020202020204" pitchFamily="34" charset="0"/>
              <a:buChar char="•"/>
            </a:pPr>
            <a:r>
              <a:rPr lang="en-US" sz="2300" b="1" dirty="0" smtClean="0">
                <a:solidFill>
                  <a:schemeClr val="bg1"/>
                </a:solidFill>
                <a:latin typeface="+mn-lt"/>
              </a:rPr>
              <a:t>And much, much, more!</a:t>
            </a:r>
          </a:p>
          <a:p>
            <a:pPr lvl="1"/>
            <a:endParaRPr lang="en-US" sz="2300" b="1" dirty="0" smtClean="0">
              <a:solidFill>
                <a:schemeClr val="bg1"/>
              </a:solidFill>
              <a:latin typeface="+mn-lt"/>
            </a:endParaRPr>
          </a:p>
          <a:p>
            <a:pPr marL="342900" indent="-342900">
              <a:buFont typeface="Arial" panose="020B0604020202020204" pitchFamily="34" charset="0"/>
              <a:buChar char="•"/>
            </a:pPr>
            <a:endParaRPr lang="en-US" sz="2300" b="1" dirty="0">
              <a:solidFill>
                <a:schemeClr val="bg1"/>
              </a:solidFill>
              <a:latin typeface="+mn-lt"/>
            </a:endParaRPr>
          </a:p>
        </p:txBody>
      </p:sp>
    </p:spTree>
    <p:extLst>
      <p:ext uri="{BB962C8B-B14F-4D97-AF65-F5344CB8AC3E}">
        <p14:creationId xmlns:p14="http://schemas.microsoft.com/office/powerpoint/2010/main" val="322133544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sz="quarter"/>
          </p:nvPr>
        </p:nvSpPr>
        <p:spPr>
          <a:xfrm>
            <a:off x="947054" y="78658"/>
            <a:ext cx="7326085" cy="658761"/>
          </a:xfrm>
        </p:spPr>
        <p:txBody>
          <a:bodyPr/>
          <a:lstStyle/>
          <a:p>
            <a:pPr algn="ctr"/>
            <a:r>
              <a:rPr lang="en-US" sz="3000" dirty="0" smtClean="0"/>
              <a:t>Making Atomic adds and Comparisons</a:t>
            </a:r>
            <a:endParaRPr lang="en-US" sz="3000" dirty="0"/>
          </a:p>
        </p:txBody>
      </p:sp>
      <p:pic>
        <p:nvPicPr>
          <p:cNvPr id="3" name="Picture 2"/>
          <p:cNvPicPr>
            <a:picLocks noChangeAspect="1"/>
          </p:cNvPicPr>
          <p:nvPr/>
        </p:nvPicPr>
        <p:blipFill rotWithShape="1">
          <a:blip r:embed="rId2"/>
          <a:srcRect l="11725" t="56958" r="17654" b="29924"/>
          <a:stretch/>
        </p:blipFill>
        <p:spPr>
          <a:xfrm>
            <a:off x="576943" y="1970314"/>
            <a:ext cx="8011886" cy="1611086"/>
          </a:xfrm>
          <a:prstGeom prst="rect">
            <a:avLst/>
          </a:prstGeom>
          <a:ln w="19050">
            <a:solidFill>
              <a:schemeClr val="bg1"/>
            </a:solidFill>
          </a:ln>
        </p:spPr>
      </p:pic>
    </p:spTree>
    <p:extLst>
      <p:ext uri="{BB962C8B-B14F-4D97-AF65-F5344CB8AC3E}">
        <p14:creationId xmlns:p14="http://schemas.microsoft.com/office/powerpoint/2010/main" val="15337903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sz="quarter"/>
          </p:nvPr>
        </p:nvSpPr>
        <p:spPr>
          <a:xfrm>
            <a:off x="6466113" y="78658"/>
            <a:ext cx="1366681" cy="658761"/>
          </a:xfrm>
        </p:spPr>
        <p:txBody>
          <a:bodyPr/>
          <a:lstStyle/>
          <a:p>
            <a:pPr algn="ctr"/>
            <a:r>
              <a:rPr lang="en-US" sz="3000" dirty="0" smtClean="0"/>
              <a:t>XADD</a:t>
            </a:r>
            <a:endParaRPr lang="en-US" sz="3000" dirty="0"/>
          </a:p>
        </p:txBody>
      </p:sp>
      <p:sp>
        <p:nvSpPr>
          <p:cNvPr id="4" name="Rectangle 3"/>
          <p:cNvSpPr/>
          <p:nvPr/>
        </p:nvSpPr>
        <p:spPr>
          <a:xfrm>
            <a:off x="576943" y="1433670"/>
            <a:ext cx="8567057" cy="1862048"/>
          </a:xfrm>
          <a:prstGeom prst="rect">
            <a:avLst/>
          </a:prstGeom>
        </p:spPr>
        <p:txBody>
          <a:bodyPr wrap="square">
            <a:spAutoFit/>
          </a:bodyPr>
          <a:lstStyle/>
          <a:p>
            <a:r>
              <a:rPr lang="en-US" sz="2300" b="1" dirty="0" smtClean="0">
                <a:solidFill>
                  <a:schemeClr val="bg1"/>
                </a:solidFill>
                <a:latin typeface="+mn-lt"/>
              </a:rPr>
              <a:t>Description</a:t>
            </a:r>
          </a:p>
          <a:p>
            <a:pPr marL="342900" indent="-342900">
              <a:buFont typeface="Arial" panose="020B0604020202020204" pitchFamily="34" charset="0"/>
              <a:buChar char="•"/>
            </a:pPr>
            <a:endParaRPr lang="en-US" sz="2300" b="1" dirty="0">
              <a:solidFill>
                <a:schemeClr val="bg1"/>
              </a:solidFill>
              <a:latin typeface="+mn-lt"/>
            </a:endParaRPr>
          </a:p>
          <a:p>
            <a:r>
              <a:rPr lang="en-US" sz="2300" b="1" dirty="0" smtClean="0">
                <a:solidFill>
                  <a:schemeClr val="bg1"/>
                </a:solidFill>
                <a:latin typeface="+mn-lt"/>
              </a:rPr>
              <a:t>Exchanges the values in its two operands, adds them together, and stores the result into the first operand.  Can be used with the lock prefix.</a:t>
            </a:r>
          </a:p>
        </p:txBody>
      </p:sp>
      <p:pic>
        <p:nvPicPr>
          <p:cNvPr id="3" name="Picture 2"/>
          <p:cNvPicPr>
            <a:picLocks noChangeAspect="1"/>
          </p:cNvPicPr>
          <p:nvPr/>
        </p:nvPicPr>
        <p:blipFill rotWithShape="1">
          <a:blip r:embed="rId2"/>
          <a:srcRect l="13262" t="69030" r="16147" b="19681"/>
          <a:stretch/>
        </p:blipFill>
        <p:spPr>
          <a:xfrm>
            <a:off x="576944" y="3690256"/>
            <a:ext cx="8108104" cy="1023258"/>
          </a:xfrm>
          <a:prstGeom prst="rect">
            <a:avLst/>
          </a:prstGeom>
          <a:ln w="19050">
            <a:solidFill>
              <a:schemeClr val="bg1"/>
            </a:solidFill>
          </a:ln>
        </p:spPr>
      </p:pic>
    </p:spTree>
    <p:extLst>
      <p:ext uri="{BB962C8B-B14F-4D97-AF65-F5344CB8AC3E}">
        <p14:creationId xmlns:p14="http://schemas.microsoft.com/office/powerpoint/2010/main" val="224176510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sz="quarter"/>
          </p:nvPr>
        </p:nvSpPr>
        <p:spPr>
          <a:xfrm>
            <a:off x="1937657" y="78658"/>
            <a:ext cx="5895138" cy="658761"/>
          </a:xfrm>
        </p:spPr>
        <p:txBody>
          <a:bodyPr/>
          <a:lstStyle/>
          <a:p>
            <a:pPr algn="ctr"/>
            <a:r>
              <a:rPr lang="en-US" sz="3000" dirty="0" smtClean="0"/>
              <a:t>Bit Test &amp; Set, Bit Test &amp; Clear</a:t>
            </a:r>
            <a:endParaRPr lang="en-US" sz="3000" dirty="0"/>
          </a:p>
        </p:txBody>
      </p:sp>
      <p:sp>
        <p:nvSpPr>
          <p:cNvPr id="4" name="Rectangle 3"/>
          <p:cNvSpPr/>
          <p:nvPr/>
        </p:nvSpPr>
        <p:spPr>
          <a:xfrm>
            <a:off x="250371" y="1411898"/>
            <a:ext cx="8893629" cy="1862048"/>
          </a:xfrm>
          <a:prstGeom prst="rect">
            <a:avLst/>
          </a:prstGeom>
        </p:spPr>
        <p:txBody>
          <a:bodyPr wrap="square">
            <a:spAutoFit/>
          </a:bodyPr>
          <a:lstStyle/>
          <a:p>
            <a:r>
              <a:rPr lang="en-US" sz="2300" b="1" dirty="0" smtClean="0">
                <a:solidFill>
                  <a:schemeClr val="bg1"/>
                </a:solidFill>
                <a:latin typeface="+mn-lt"/>
              </a:rPr>
              <a:t>Description</a:t>
            </a:r>
            <a:endParaRPr lang="en-US" sz="2300" b="1" dirty="0">
              <a:solidFill>
                <a:schemeClr val="bg1"/>
              </a:solidFill>
              <a:latin typeface="+mn-lt"/>
            </a:endParaRPr>
          </a:p>
          <a:p>
            <a:endParaRPr lang="en-US" sz="2300" b="1" dirty="0" smtClean="0">
              <a:solidFill>
                <a:schemeClr val="bg1"/>
              </a:solidFill>
              <a:latin typeface="+mn-lt"/>
            </a:endParaRPr>
          </a:p>
          <a:p>
            <a:r>
              <a:rPr lang="en-US" sz="2300" b="1" dirty="0" smtClean="0">
                <a:solidFill>
                  <a:schemeClr val="bg1"/>
                </a:solidFill>
                <a:latin typeface="+mn-lt"/>
              </a:rPr>
              <a:t>Tests and sets the selected bit in memory, sets the carry bit to indicate the previous value.  Bit test and clear resets the bit to 0, setting the carry bit to indicate the previous value.</a:t>
            </a:r>
            <a:endParaRPr lang="en-US" sz="2300" b="1" dirty="0">
              <a:solidFill>
                <a:schemeClr val="bg1"/>
              </a:solidFill>
              <a:latin typeface="+mn-lt"/>
            </a:endParaRPr>
          </a:p>
        </p:txBody>
      </p:sp>
      <p:pic>
        <p:nvPicPr>
          <p:cNvPr id="3" name="Picture 2"/>
          <p:cNvPicPr>
            <a:picLocks noChangeAspect="1"/>
          </p:cNvPicPr>
          <p:nvPr/>
        </p:nvPicPr>
        <p:blipFill rotWithShape="1">
          <a:blip r:embed="rId2"/>
          <a:srcRect l="13380" t="69986" r="13403" b="12314"/>
          <a:stretch/>
        </p:blipFill>
        <p:spPr>
          <a:xfrm>
            <a:off x="500744" y="3799116"/>
            <a:ext cx="7881258" cy="1502228"/>
          </a:xfrm>
          <a:prstGeom prst="rect">
            <a:avLst/>
          </a:prstGeom>
          <a:ln w="19050">
            <a:solidFill>
              <a:schemeClr val="bg1"/>
            </a:solidFill>
          </a:ln>
        </p:spPr>
      </p:pic>
    </p:spTree>
    <p:extLst>
      <p:ext uri="{BB962C8B-B14F-4D97-AF65-F5344CB8AC3E}">
        <p14:creationId xmlns:p14="http://schemas.microsoft.com/office/powerpoint/2010/main" val="71318708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sz="quarter"/>
          </p:nvPr>
        </p:nvSpPr>
        <p:spPr>
          <a:xfrm>
            <a:off x="3886200" y="78658"/>
            <a:ext cx="3946595" cy="658761"/>
          </a:xfrm>
        </p:spPr>
        <p:txBody>
          <a:bodyPr/>
          <a:lstStyle/>
          <a:p>
            <a:pPr algn="ctr"/>
            <a:r>
              <a:rPr lang="en-US" sz="3000" dirty="0" smtClean="0"/>
              <a:t>Compare and Swap</a:t>
            </a:r>
            <a:endParaRPr lang="en-US" sz="3000" dirty="0"/>
          </a:p>
        </p:txBody>
      </p:sp>
      <p:sp>
        <p:nvSpPr>
          <p:cNvPr id="4" name="Rectangle 3"/>
          <p:cNvSpPr/>
          <p:nvPr/>
        </p:nvSpPr>
        <p:spPr>
          <a:xfrm>
            <a:off x="0" y="1411898"/>
            <a:ext cx="9144001" cy="2569934"/>
          </a:xfrm>
          <a:prstGeom prst="rect">
            <a:avLst/>
          </a:prstGeom>
        </p:spPr>
        <p:txBody>
          <a:bodyPr wrap="square">
            <a:spAutoFit/>
          </a:bodyPr>
          <a:lstStyle/>
          <a:p>
            <a:pPr lvl="1"/>
            <a:r>
              <a:rPr lang="en-US" sz="2300" b="1" dirty="0" smtClean="0">
                <a:solidFill>
                  <a:schemeClr val="bg1"/>
                </a:solidFill>
                <a:latin typeface="+mn-lt"/>
              </a:rPr>
              <a:t>Description</a:t>
            </a:r>
          </a:p>
          <a:p>
            <a:pPr lvl="1"/>
            <a:endParaRPr lang="en-US" sz="2300" b="1" dirty="0">
              <a:solidFill>
                <a:schemeClr val="bg1"/>
              </a:solidFill>
              <a:latin typeface="+mn-lt"/>
            </a:endParaRPr>
          </a:p>
          <a:p>
            <a:pPr lvl="1"/>
            <a:r>
              <a:rPr lang="en-US" sz="2300" b="1" dirty="0" smtClean="0">
                <a:solidFill>
                  <a:schemeClr val="bg1"/>
                </a:solidFill>
                <a:latin typeface="+mn-lt"/>
              </a:rPr>
              <a:t>Compares the first operand to the values in RAX/EAX/AX/AL, </a:t>
            </a:r>
          </a:p>
          <a:p>
            <a:pPr lvl="1"/>
            <a:r>
              <a:rPr lang="en-US" sz="2300" b="1" dirty="0" smtClean="0">
                <a:solidFill>
                  <a:schemeClr val="bg1"/>
                </a:solidFill>
                <a:latin typeface="+mn-lt"/>
              </a:rPr>
              <a:t>if they are equal, copies the second operand into the destination, and sets the zero flag (ZF).  Otherwise, it leaves the destination alone, and clears the zero flag.</a:t>
            </a:r>
          </a:p>
          <a:p>
            <a:pPr marL="342900" indent="-342900">
              <a:buFont typeface="Arial" panose="020B0604020202020204" pitchFamily="34" charset="0"/>
              <a:buChar char="•"/>
            </a:pPr>
            <a:endParaRPr lang="en-US" sz="2300" b="1" dirty="0">
              <a:solidFill>
                <a:schemeClr val="bg1"/>
              </a:solidFill>
              <a:latin typeface="+mn-lt"/>
            </a:endParaRPr>
          </a:p>
        </p:txBody>
      </p:sp>
      <p:pic>
        <p:nvPicPr>
          <p:cNvPr id="3" name="Picture 2"/>
          <p:cNvPicPr>
            <a:picLocks noChangeAspect="1"/>
          </p:cNvPicPr>
          <p:nvPr/>
        </p:nvPicPr>
        <p:blipFill rotWithShape="1">
          <a:blip r:embed="rId2"/>
          <a:srcRect l="13186" t="70479" r="26313" b="18071"/>
          <a:stretch/>
        </p:blipFill>
        <p:spPr>
          <a:xfrm>
            <a:off x="707571" y="4144683"/>
            <a:ext cx="7815943" cy="1166188"/>
          </a:xfrm>
          <a:prstGeom prst="rect">
            <a:avLst/>
          </a:prstGeom>
          <a:ln w="19050">
            <a:solidFill>
              <a:schemeClr val="bg1"/>
            </a:solidFill>
          </a:ln>
        </p:spPr>
      </p:pic>
    </p:spTree>
    <p:extLst>
      <p:ext uri="{BB962C8B-B14F-4D97-AF65-F5344CB8AC3E}">
        <p14:creationId xmlns:p14="http://schemas.microsoft.com/office/powerpoint/2010/main" val="56229092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sz="quarter"/>
          </p:nvPr>
        </p:nvSpPr>
        <p:spPr>
          <a:xfrm>
            <a:off x="2612571" y="78658"/>
            <a:ext cx="5220224" cy="658761"/>
          </a:xfrm>
        </p:spPr>
        <p:txBody>
          <a:bodyPr/>
          <a:lstStyle/>
          <a:p>
            <a:pPr algn="ctr"/>
            <a:r>
              <a:rPr lang="en-US" sz="3000" dirty="0" smtClean="0"/>
              <a:t>Creating a Simple Spinlock</a:t>
            </a:r>
            <a:endParaRPr lang="en-US" sz="3000" dirty="0"/>
          </a:p>
        </p:txBody>
      </p:sp>
      <p:pic>
        <p:nvPicPr>
          <p:cNvPr id="3" name="Picture 2"/>
          <p:cNvPicPr>
            <a:picLocks noChangeAspect="1"/>
          </p:cNvPicPr>
          <p:nvPr/>
        </p:nvPicPr>
        <p:blipFill rotWithShape="1">
          <a:blip r:embed="rId2"/>
          <a:srcRect l="11905" t="41612" r="12218" b="16929"/>
          <a:stretch/>
        </p:blipFill>
        <p:spPr>
          <a:xfrm>
            <a:off x="827315" y="1904999"/>
            <a:ext cx="7403341" cy="3472543"/>
          </a:xfrm>
          <a:prstGeom prst="rect">
            <a:avLst/>
          </a:prstGeom>
          <a:ln w="19050">
            <a:solidFill>
              <a:schemeClr val="bg1"/>
            </a:solidFill>
          </a:ln>
        </p:spPr>
      </p:pic>
    </p:spTree>
    <p:extLst>
      <p:ext uri="{BB962C8B-B14F-4D97-AF65-F5344CB8AC3E}">
        <p14:creationId xmlns:p14="http://schemas.microsoft.com/office/powerpoint/2010/main" val="29483625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913239" y="216310"/>
            <a:ext cx="3942736" cy="553998"/>
          </a:xfrm>
          <a:prstGeom prst="rect">
            <a:avLst/>
          </a:prstGeom>
          <a:noFill/>
        </p:spPr>
        <p:txBody>
          <a:bodyPr wrap="square" rtlCol="0">
            <a:spAutoFit/>
          </a:bodyPr>
          <a:lstStyle/>
          <a:p>
            <a:r>
              <a:rPr lang="en-US" sz="3000" b="1" dirty="0" smtClean="0">
                <a:solidFill>
                  <a:schemeClr val="bg1"/>
                </a:solidFill>
                <a:latin typeface="+mj-lt"/>
              </a:rPr>
              <a:t>File Pointer Example</a:t>
            </a:r>
            <a:endParaRPr lang="en-US" sz="3000" b="1" dirty="0">
              <a:solidFill>
                <a:schemeClr val="bg1"/>
              </a:solidFill>
              <a:latin typeface="+mj-lt"/>
            </a:endParaRPr>
          </a:p>
        </p:txBody>
      </p:sp>
      <p:sp>
        <p:nvSpPr>
          <p:cNvPr id="5" name="Rectangle 4"/>
          <p:cNvSpPr/>
          <p:nvPr/>
        </p:nvSpPr>
        <p:spPr>
          <a:xfrm>
            <a:off x="1192514" y="1422372"/>
            <a:ext cx="6920484" cy="446276"/>
          </a:xfrm>
          <a:prstGeom prst="rect">
            <a:avLst/>
          </a:prstGeom>
        </p:spPr>
        <p:txBody>
          <a:bodyPr wrap="none">
            <a:spAutoFit/>
          </a:bodyPr>
          <a:lstStyle/>
          <a:p>
            <a:r>
              <a:rPr lang="en-US" sz="2300" b="1" dirty="0">
                <a:solidFill>
                  <a:schemeClr val="bg1"/>
                </a:solidFill>
                <a:latin typeface="+mn-lt"/>
              </a:rPr>
              <a:t>Assume the file "tmp.txt" contains: "</a:t>
            </a:r>
            <a:r>
              <a:rPr lang="en-US" sz="2300" b="1" dirty="0" err="1">
                <a:solidFill>
                  <a:schemeClr val="bg1"/>
                </a:solidFill>
                <a:latin typeface="+mn-lt"/>
              </a:rPr>
              <a:t>abcdefghij</a:t>
            </a:r>
            <a:r>
              <a:rPr lang="en-US" sz="2300" b="1" dirty="0">
                <a:solidFill>
                  <a:schemeClr val="bg1"/>
                </a:solidFill>
                <a:latin typeface="+mn-lt"/>
              </a:rPr>
              <a:t>"</a:t>
            </a:r>
          </a:p>
        </p:txBody>
      </p:sp>
      <p:pic>
        <p:nvPicPr>
          <p:cNvPr id="6" name="Picture 5"/>
          <p:cNvPicPr>
            <a:picLocks noChangeAspect="1"/>
          </p:cNvPicPr>
          <p:nvPr/>
        </p:nvPicPr>
        <p:blipFill rotWithShape="1">
          <a:blip r:embed="rId3"/>
          <a:srcRect l="30493" t="46264" r="30770" b="22845"/>
          <a:stretch/>
        </p:blipFill>
        <p:spPr>
          <a:xfrm>
            <a:off x="1422400" y="2208096"/>
            <a:ext cx="6745306" cy="2914650"/>
          </a:xfrm>
          <a:prstGeom prst="rect">
            <a:avLst/>
          </a:prstGeom>
          <a:ln w="19050">
            <a:solidFill>
              <a:schemeClr val="bg1">
                <a:lumMod val="65000"/>
                <a:lumOff val="35000"/>
              </a:schemeClr>
            </a:solidFill>
          </a:ln>
        </p:spPr>
      </p:pic>
    </p:spTree>
    <p:extLst>
      <p:ext uri="{BB962C8B-B14F-4D97-AF65-F5344CB8AC3E}">
        <p14:creationId xmlns:p14="http://schemas.microsoft.com/office/powerpoint/2010/main" val="348993598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sz="quarter"/>
          </p:nvPr>
        </p:nvSpPr>
        <p:spPr>
          <a:xfrm>
            <a:off x="4844143" y="78658"/>
            <a:ext cx="2988652" cy="658761"/>
          </a:xfrm>
        </p:spPr>
        <p:txBody>
          <a:bodyPr/>
          <a:lstStyle/>
          <a:p>
            <a:pPr algn="ctr"/>
            <a:r>
              <a:rPr lang="en-US" sz="3000" dirty="0" smtClean="0"/>
              <a:t>More Problems</a:t>
            </a:r>
            <a:endParaRPr lang="en-US" sz="3000" dirty="0"/>
          </a:p>
        </p:txBody>
      </p:sp>
      <p:sp>
        <p:nvSpPr>
          <p:cNvPr id="4" name="Rectangle 3"/>
          <p:cNvSpPr/>
          <p:nvPr/>
        </p:nvSpPr>
        <p:spPr>
          <a:xfrm>
            <a:off x="576943" y="3110070"/>
            <a:ext cx="7717972" cy="800219"/>
          </a:xfrm>
          <a:prstGeom prst="rect">
            <a:avLst/>
          </a:prstGeom>
        </p:spPr>
        <p:txBody>
          <a:bodyPr wrap="square">
            <a:spAutoFit/>
          </a:bodyPr>
          <a:lstStyle/>
          <a:p>
            <a:pPr lvl="1"/>
            <a:r>
              <a:rPr lang="en-US" sz="2300" b="1" dirty="0" smtClean="0">
                <a:solidFill>
                  <a:schemeClr val="bg1"/>
                </a:solidFill>
                <a:latin typeface="+mn-lt"/>
              </a:rPr>
              <a:t>Lab and Demo – Threading and Synchronization</a:t>
            </a:r>
          </a:p>
          <a:p>
            <a:pPr marL="342900" indent="-342900">
              <a:buFont typeface="Arial" panose="020B0604020202020204" pitchFamily="34" charset="0"/>
              <a:buChar char="•"/>
            </a:pPr>
            <a:endParaRPr lang="en-US" sz="2300" b="1" dirty="0">
              <a:solidFill>
                <a:schemeClr val="bg1"/>
              </a:solidFill>
              <a:latin typeface="+mn-lt"/>
            </a:endParaRPr>
          </a:p>
        </p:txBody>
      </p:sp>
    </p:spTree>
    <p:extLst>
      <p:ext uri="{BB962C8B-B14F-4D97-AF65-F5344CB8AC3E}">
        <p14:creationId xmlns:p14="http://schemas.microsoft.com/office/powerpoint/2010/main" val="125739582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76943" y="3110070"/>
            <a:ext cx="7717972" cy="954107"/>
          </a:xfrm>
          <a:prstGeom prst="rect">
            <a:avLst/>
          </a:prstGeom>
        </p:spPr>
        <p:txBody>
          <a:bodyPr wrap="square">
            <a:spAutoFit/>
          </a:bodyPr>
          <a:lstStyle/>
          <a:p>
            <a:pPr lvl="1" algn="ctr"/>
            <a:r>
              <a:rPr lang="en-US" sz="3300" b="1" dirty="0" smtClean="0">
                <a:solidFill>
                  <a:schemeClr val="bg1"/>
                </a:solidFill>
                <a:latin typeface="+mn-lt"/>
              </a:rPr>
              <a:t>Review</a:t>
            </a:r>
          </a:p>
          <a:p>
            <a:pPr marL="342900" indent="-342900">
              <a:buFont typeface="Arial" panose="020B0604020202020204" pitchFamily="34" charset="0"/>
              <a:buChar char="•"/>
            </a:pPr>
            <a:endParaRPr lang="en-US" sz="2300" b="1" dirty="0">
              <a:solidFill>
                <a:schemeClr val="bg1"/>
              </a:solidFill>
              <a:latin typeface="+mn-lt"/>
            </a:endParaRPr>
          </a:p>
        </p:txBody>
      </p:sp>
    </p:spTree>
    <p:extLst>
      <p:ext uri="{BB962C8B-B14F-4D97-AF65-F5344CB8AC3E}">
        <p14:creationId xmlns:p14="http://schemas.microsoft.com/office/powerpoint/2010/main" val="26790882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3915507" y="218831"/>
            <a:ext cx="4056184" cy="553998"/>
          </a:xfrm>
          <a:prstGeom prst="rect">
            <a:avLst/>
          </a:prstGeom>
          <a:noFill/>
        </p:spPr>
        <p:txBody>
          <a:bodyPr wrap="square" rtlCol="0">
            <a:spAutoFit/>
          </a:bodyPr>
          <a:lstStyle/>
          <a:p>
            <a:r>
              <a:rPr lang="en-US" sz="3000" b="1" dirty="0" smtClean="0">
                <a:solidFill>
                  <a:schemeClr val="bg1"/>
                </a:solidFill>
                <a:latin typeface="+mj-lt"/>
              </a:rPr>
              <a:t>File Pointer Example</a:t>
            </a:r>
            <a:endParaRPr lang="en-US" sz="3000" b="1" dirty="0">
              <a:solidFill>
                <a:schemeClr val="bg1"/>
              </a:solidFill>
              <a:latin typeface="+mj-lt"/>
            </a:endParaRPr>
          </a:p>
        </p:txBody>
      </p:sp>
      <p:sp>
        <p:nvSpPr>
          <p:cNvPr id="6" name="Rectangle 5"/>
          <p:cNvSpPr/>
          <p:nvPr/>
        </p:nvSpPr>
        <p:spPr>
          <a:xfrm>
            <a:off x="973014" y="1264308"/>
            <a:ext cx="6693877" cy="2392963"/>
          </a:xfrm>
          <a:prstGeom prst="rect">
            <a:avLst/>
          </a:prstGeom>
        </p:spPr>
        <p:txBody>
          <a:bodyPr wrap="square">
            <a:spAutoFit/>
          </a:bodyPr>
          <a:lstStyle/>
          <a:p>
            <a:r>
              <a:rPr lang="en-US" sz="2300" b="1" dirty="0">
                <a:solidFill>
                  <a:schemeClr val="bg1"/>
                </a:solidFill>
                <a:latin typeface="+mn-lt"/>
              </a:rPr>
              <a:t>Assuming no errors and all 5 bytes were read:</a:t>
            </a:r>
          </a:p>
          <a:p>
            <a:endParaRPr lang="en-US" sz="2300" b="1" dirty="0">
              <a:solidFill>
                <a:schemeClr val="bg1"/>
              </a:solidFill>
              <a:latin typeface="+mn-lt"/>
            </a:endParaRPr>
          </a:p>
          <a:p>
            <a:pPr marL="342900" indent="-342900">
              <a:lnSpc>
                <a:spcPct val="150000"/>
              </a:lnSpc>
              <a:buFont typeface="Arial" panose="020B0604020202020204" pitchFamily="34" charset="0"/>
              <a:buChar char="•"/>
            </a:pPr>
            <a:r>
              <a:rPr lang="en-US" sz="2300" b="1" dirty="0" err="1">
                <a:solidFill>
                  <a:schemeClr val="bg1"/>
                </a:solidFill>
                <a:latin typeface="+mn-lt"/>
              </a:rPr>
              <a:t>buf</a:t>
            </a:r>
            <a:r>
              <a:rPr lang="en-US" sz="2300" b="1" dirty="0">
                <a:solidFill>
                  <a:schemeClr val="bg1"/>
                </a:solidFill>
                <a:latin typeface="+mn-lt"/>
              </a:rPr>
              <a:t> now contains: "</a:t>
            </a:r>
            <a:r>
              <a:rPr lang="en-US" sz="2300" b="1" dirty="0" err="1" smtClean="0">
                <a:solidFill>
                  <a:schemeClr val="bg1"/>
                </a:solidFill>
                <a:latin typeface="+mn-lt"/>
              </a:rPr>
              <a:t>abcde</a:t>
            </a:r>
            <a:r>
              <a:rPr lang="en-US" sz="2300" b="1" dirty="0" smtClean="0">
                <a:solidFill>
                  <a:schemeClr val="bg1"/>
                </a:solidFill>
                <a:latin typeface="+mn-lt"/>
              </a:rPr>
              <a:t>“</a:t>
            </a:r>
          </a:p>
          <a:p>
            <a:pPr marL="342900" indent="-342900">
              <a:lnSpc>
                <a:spcPct val="150000"/>
              </a:lnSpc>
              <a:buFont typeface="Arial" panose="020B0604020202020204" pitchFamily="34" charset="0"/>
              <a:buChar char="•"/>
            </a:pPr>
            <a:r>
              <a:rPr lang="en-US" sz="2300" b="1" dirty="0" smtClean="0">
                <a:solidFill>
                  <a:schemeClr val="bg1"/>
                </a:solidFill>
                <a:latin typeface="+mn-lt"/>
              </a:rPr>
              <a:t>The </a:t>
            </a:r>
            <a:r>
              <a:rPr lang="en-US" sz="2300" b="1" dirty="0">
                <a:solidFill>
                  <a:schemeClr val="bg1"/>
                </a:solidFill>
                <a:latin typeface="+mn-lt"/>
              </a:rPr>
              <a:t>file pointer is now at </a:t>
            </a:r>
            <a:r>
              <a:rPr lang="en-US" sz="2300" b="1" dirty="0" smtClean="0">
                <a:solidFill>
                  <a:schemeClr val="bg1"/>
                </a:solidFill>
                <a:latin typeface="+mn-lt"/>
              </a:rPr>
              <a:t>'f‘</a:t>
            </a:r>
            <a:endParaRPr lang="en-US" sz="2300" b="1" dirty="0">
              <a:solidFill>
                <a:schemeClr val="bg1"/>
              </a:solidFill>
              <a:latin typeface="+mn-lt"/>
            </a:endParaRPr>
          </a:p>
          <a:p>
            <a:pPr>
              <a:lnSpc>
                <a:spcPct val="150000"/>
              </a:lnSpc>
            </a:pPr>
            <a:r>
              <a:rPr lang="en-US" sz="2300" b="1" dirty="0">
                <a:solidFill>
                  <a:schemeClr val="bg1"/>
                </a:solidFill>
                <a:latin typeface="+mn-lt"/>
              </a:rPr>
              <a:t>If we ready again:</a:t>
            </a:r>
          </a:p>
        </p:txBody>
      </p:sp>
      <p:pic>
        <p:nvPicPr>
          <p:cNvPr id="7" name="Picture 6"/>
          <p:cNvPicPr>
            <a:picLocks noChangeAspect="1"/>
          </p:cNvPicPr>
          <p:nvPr/>
        </p:nvPicPr>
        <p:blipFill rotWithShape="1">
          <a:blip r:embed="rId3"/>
          <a:srcRect l="30461" t="66998" r="37788" b="24593"/>
          <a:stretch/>
        </p:blipFill>
        <p:spPr>
          <a:xfrm>
            <a:off x="1074822" y="3903648"/>
            <a:ext cx="5831305" cy="836795"/>
          </a:xfrm>
          <a:prstGeom prst="rect">
            <a:avLst/>
          </a:prstGeom>
          <a:ln w="19050">
            <a:solidFill>
              <a:schemeClr val="bg1"/>
            </a:solidFill>
          </a:ln>
        </p:spPr>
      </p:pic>
    </p:spTree>
    <p:extLst>
      <p:ext uri="{BB962C8B-B14F-4D97-AF65-F5344CB8AC3E}">
        <p14:creationId xmlns:p14="http://schemas.microsoft.com/office/powerpoint/2010/main" val="9315897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837471" y="216310"/>
            <a:ext cx="3018504" cy="553998"/>
          </a:xfrm>
          <a:prstGeom prst="rect">
            <a:avLst/>
          </a:prstGeom>
          <a:noFill/>
        </p:spPr>
        <p:txBody>
          <a:bodyPr wrap="square" rtlCol="0">
            <a:spAutoFit/>
          </a:bodyPr>
          <a:lstStyle/>
          <a:p>
            <a:r>
              <a:rPr lang="en-US" sz="3000" b="1" dirty="0" smtClean="0">
                <a:solidFill>
                  <a:schemeClr val="bg1"/>
                </a:solidFill>
                <a:latin typeface="+mj-lt"/>
              </a:rPr>
              <a:t>File Operations</a:t>
            </a:r>
            <a:endParaRPr lang="en-US" sz="3000" b="1" dirty="0">
              <a:solidFill>
                <a:schemeClr val="bg1"/>
              </a:solidFill>
              <a:latin typeface="+mj-lt"/>
            </a:endParaRPr>
          </a:p>
        </p:txBody>
      </p:sp>
      <p:sp>
        <p:nvSpPr>
          <p:cNvPr id="5" name="Rectangle 4"/>
          <p:cNvSpPr/>
          <p:nvPr/>
        </p:nvSpPr>
        <p:spPr>
          <a:xfrm>
            <a:off x="526025" y="1404855"/>
            <a:ext cx="8185356" cy="2150397"/>
          </a:xfrm>
          <a:prstGeom prst="rect">
            <a:avLst/>
          </a:prstGeom>
        </p:spPr>
        <p:txBody>
          <a:bodyPr wrap="square">
            <a:spAutoFit/>
          </a:bodyPr>
          <a:lstStyle/>
          <a:p>
            <a:pPr marL="342900" indent="-342900">
              <a:lnSpc>
                <a:spcPct val="150000"/>
              </a:lnSpc>
              <a:buFont typeface="Arial" panose="020B0604020202020204" pitchFamily="34" charset="0"/>
              <a:buChar char="•"/>
            </a:pPr>
            <a:r>
              <a:rPr lang="en-US" sz="2300" b="1" dirty="0" smtClean="0">
                <a:solidFill>
                  <a:srgbClr val="110C3A"/>
                </a:solidFill>
                <a:latin typeface="+mn-lt"/>
              </a:rPr>
              <a:t>Read and Write</a:t>
            </a:r>
          </a:p>
          <a:p>
            <a:pPr marL="342900" indent="-342900">
              <a:lnSpc>
                <a:spcPct val="150000"/>
              </a:lnSpc>
              <a:buFont typeface="Arial" panose="020B0604020202020204" pitchFamily="34" charset="0"/>
              <a:buChar char="•"/>
            </a:pPr>
            <a:r>
              <a:rPr lang="en-US" sz="2300" b="1" i="0" dirty="0" smtClean="0">
                <a:solidFill>
                  <a:srgbClr val="110C3A"/>
                </a:solidFill>
                <a:effectLst/>
                <a:latin typeface="+mn-lt"/>
              </a:rPr>
              <a:t>Open and Close (for existing files)</a:t>
            </a:r>
          </a:p>
          <a:p>
            <a:pPr marL="342900" indent="-342900">
              <a:lnSpc>
                <a:spcPct val="150000"/>
              </a:lnSpc>
              <a:buFont typeface="Arial" panose="020B0604020202020204" pitchFamily="34" charset="0"/>
              <a:buChar char="•"/>
            </a:pPr>
            <a:r>
              <a:rPr lang="en-US" sz="2300" b="1" dirty="0" smtClean="0">
                <a:solidFill>
                  <a:srgbClr val="110C3A"/>
                </a:solidFill>
                <a:latin typeface="+mn-lt"/>
              </a:rPr>
              <a:t>Unlink (for deleting)</a:t>
            </a:r>
          </a:p>
          <a:p>
            <a:pPr marL="342900" indent="-342900">
              <a:lnSpc>
                <a:spcPct val="150000"/>
              </a:lnSpc>
              <a:buFont typeface="Arial" panose="020B0604020202020204" pitchFamily="34" charset="0"/>
              <a:buChar char="•"/>
            </a:pPr>
            <a:r>
              <a:rPr lang="en-US" sz="2300" b="1" i="0" dirty="0" smtClean="0">
                <a:solidFill>
                  <a:srgbClr val="110C3A"/>
                </a:solidFill>
                <a:effectLst/>
                <a:latin typeface="+mn-lt"/>
              </a:rPr>
              <a:t>Syncing changes – </a:t>
            </a:r>
            <a:r>
              <a:rPr lang="en-US" sz="2300" b="1" i="0" dirty="0" err="1" smtClean="0">
                <a:solidFill>
                  <a:srgbClr val="110C3A"/>
                </a:solidFill>
                <a:effectLst/>
                <a:latin typeface="+mn-lt"/>
              </a:rPr>
              <a:t>msync</a:t>
            </a:r>
            <a:r>
              <a:rPr lang="en-US" sz="2300" b="1" i="0" dirty="0" smtClean="0">
                <a:solidFill>
                  <a:srgbClr val="110C3A"/>
                </a:solidFill>
                <a:effectLst/>
                <a:latin typeface="+mn-lt"/>
              </a:rPr>
              <a:t> and </a:t>
            </a:r>
            <a:r>
              <a:rPr lang="en-US" sz="2300" b="1" i="0" dirty="0" err="1" smtClean="0">
                <a:solidFill>
                  <a:srgbClr val="110C3A"/>
                </a:solidFill>
                <a:effectLst/>
                <a:latin typeface="+mn-lt"/>
              </a:rPr>
              <a:t>fsync</a:t>
            </a:r>
            <a:endParaRPr lang="en-US" sz="2300" b="1" i="0" dirty="0">
              <a:solidFill>
                <a:srgbClr val="110C3A"/>
              </a:solidFill>
              <a:effectLst/>
              <a:latin typeface="+mn-lt"/>
            </a:endParaRPr>
          </a:p>
        </p:txBody>
      </p:sp>
    </p:spTree>
    <p:extLst>
      <p:ext uri="{BB962C8B-B14F-4D97-AF65-F5344CB8AC3E}">
        <p14:creationId xmlns:p14="http://schemas.microsoft.com/office/powerpoint/2010/main" val="30512945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sz="quarter"/>
          </p:nvPr>
        </p:nvSpPr>
        <p:spPr>
          <a:xfrm>
            <a:off x="261257" y="3146323"/>
            <a:ext cx="8523514" cy="654152"/>
          </a:xfrm>
        </p:spPr>
        <p:txBody>
          <a:bodyPr/>
          <a:lstStyle/>
          <a:p>
            <a:pPr>
              <a:lnSpc>
                <a:spcPct val="150000"/>
              </a:lnSpc>
            </a:pPr>
            <a:r>
              <a:rPr lang="en-US" sz="3300" i="0" dirty="0" smtClean="0"/>
              <a:t>Process Information and Virtual Memory</a:t>
            </a:r>
            <a:endParaRPr lang="en-US" sz="3300" i="0" dirty="0"/>
          </a:p>
        </p:txBody>
      </p:sp>
    </p:spTree>
    <p:extLst>
      <p:ext uri="{BB962C8B-B14F-4D97-AF65-F5344CB8AC3E}">
        <p14:creationId xmlns:p14="http://schemas.microsoft.com/office/powerpoint/2010/main" val="4168238915"/>
      </p:ext>
    </p:extLst>
  </p:cSld>
  <p:clrMapOvr>
    <a:masterClrMapping/>
  </p:clrMapOvr>
</p:sld>
</file>

<file path=ppt/theme/theme1.xml><?xml version="1.0" encoding="utf-8"?>
<a:theme xmlns:a="http://schemas.openxmlformats.org/drawingml/2006/main" name="1_Generic">
  <a:themeElements>
    <a:clrScheme name="Generic 3">
      <a:dk1>
        <a:srgbClr val="800000"/>
      </a:dk1>
      <a:lt1>
        <a:srgbClr val="FFFFFF"/>
      </a:lt1>
      <a:dk2>
        <a:srgbClr val="000000"/>
      </a:dk2>
      <a:lt2>
        <a:srgbClr val="FFFFCC"/>
      </a:lt2>
      <a:accent1>
        <a:srgbClr val="777777"/>
      </a:accent1>
      <a:accent2>
        <a:srgbClr val="0033CC"/>
      </a:accent2>
      <a:accent3>
        <a:srgbClr val="AAAAAA"/>
      </a:accent3>
      <a:accent4>
        <a:srgbClr val="DADADA"/>
      </a:accent4>
      <a:accent5>
        <a:srgbClr val="BDBDBD"/>
      </a:accent5>
      <a:accent6>
        <a:srgbClr val="002DB9"/>
      </a:accent6>
      <a:hlink>
        <a:srgbClr val="800000"/>
      </a:hlink>
      <a:folHlink>
        <a:srgbClr val="660066"/>
      </a:folHlink>
    </a:clrScheme>
    <a:fontScheme name="Generic">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800" b="1" i="0" u="none" strike="noStrike" cap="none" normalizeH="0" baseline="0" smtClean="0">
            <a:ln>
              <a:noFill/>
            </a:ln>
            <a:solidFill>
              <a:schemeClr val="bg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800" b="1" i="0" u="none" strike="noStrike" cap="none" normalizeH="0" baseline="0" smtClean="0">
            <a:ln>
              <a:noFill/>
            </a:ln>
            <a:solidFill>
              <a:schemeClr val="bg1"/>
            </a:solidFill>
            <a:effectLst/>
            <a:latin typeface="Arial" charset="0"/>
          </a:defRPr>
        </a:defPPr>
      </a:lstStyle>
    </a:lnDef>
  </a:objectDefaults>
  <a:extraClrSchemeLst>
    <a:extraClrScheme>
      <a:clrScheme name="Generic 1">
        <a:dk1>
          <a:srgbClr val="009999"/>
        </a:dk1>
        <a:lt1>
          <a:srgbClr val="FFFFFF"/>
        </a:lt1>
        <a:dk2>
          <a:srgbClr val="336699"/>
        </a:dk2>
        <a:lt2>
          <a:srgbClr val="010000"/>
        </a:lt2>
        <a:accent1>
          <a:srgbClr val="CCECFF"/>
        </a:accent1>
        <a:accent2>
          <a:srgbClr val="FFFFCC"/>
        </a:accent2>
        <a:accent3>
          <a:srgbClr val="FFFFFF"/>
        </a:accent3>
        <a:accent4>
          <a:srgbClr val="008282"/>
        </a:accent4>
        <a:accent5>
          <a:srgbClr val="E2F4FF"/>
        </a:accent5>
        <a:accent6>
          <a:srgbClr val="E7E7B9"/>
        </a:accent6>
        <a:hlink>
          <a:srgbClr val="FF9966"/>
        </a:hlink>
        <a:folHlink>
          <a:srgbClr val="FFCC66"/>
        </a:folHlink>
      </a:clrScheme>
      <a:clrMap bg1="lt1" tx1="dk1" bg2="lt2" tx2="dk2" accent1="accent1" accent2="accent2" accent3="accent3" accent4="accent4" accent5="accent5" accent6="accent6" hlink="hlink" folHlink="folHlink"/>
    </a:extraClrScheme>
    <a:extraClrScheme>
      <a:clrScheme name="Generic 2">
        <a:dk1>
          <a:srgbClr val="000000"/>
        </a:dk1>
        <a:lt1>
          <a:srgbClr val="FFFFFF"/>
        </a:lt1>
        <a:dk2>
          <a:srgbClr val="000000"/>
        </a:dk2>
        <a:lt2>
          <a:srgbClr val="CBCBCB"/>
        </a:lt2>
        <a:accent1>
          <a:srgbClr val="C0C0C0"/>
        </a:accent1>
        <a:accent2>
          <a:srgbClr val="DDDDDD"/>
        </a:accent2>
        <a:accent3>
          <a:srgbClr val="FFFFFF"/>
        </a:accent3>
        <a:accent4>
          <a:srgbClr val="000000"/>
        </a:accent4>
        <a:accent5>
          <a:srgbClr val="DCDCDC"/>
        </a:accent5>
        <a:accent6>
          <a:srgbClr val="C8C8C8"/>
        </a:accent6>
        <a:hlink>
          <a:srgbClr val="5F5F5F"/>
        </a:hlink>
        <a:folHlink>
          <a:srgbClr val="DDDDDD"/>
        </a:folHlink>
      </a:clrScheme>
      <a:clrMap bg1="lt1" tx1="dk1" bg2="lt2" tx2="dk2" accent1="accent1" accent2="accent2" accent3="accent3" accent4="accent4" accent5="accent5" accent6="accent6" hlink="hlink" folHlink="folHlink"/>
    </a:extraClrScheme>
    <a:extraClrScheme>
      <a:clrScheme name="Generic 3">
        <a:dk1>
          <a:srgbClr val="800000"/>
        </a:dk1>
        <a:lt1>
          <a:srgbClr val="FFFFFF"/>
        </a:lt1>
        <a:dk2>
          <a:srgbClr val="000000"/>
        </a:dk2>
        <a:lt2>
          <a:srgbClr val="FFFFCC"/>
        </a:lt2>
        <a:accent1>
          <a:srgbClr val="777777"/>
        </a:accent1>
        <a:accent2>
          <a:srgbClr val="0033CC"/>
        </a:accent2>
        <a:accent3>
          <a:srgbClr val="AAAAAA"/>
        </a:accent3>
        <a:accent4>
          <a:srgbClr val="DADADA"/>
        </a:accent4>
        <a:accent5>
          <a:srgbClr val="BDBDBD"/>
        </a:accent5>
        <a:accent6>
          <a:srgbClr val="002DB9"/>
        </a:accent6>
        <a:hlink>
          <a:srgbClr val="800000"/>
        </a:hlink>
        <a:folHlink>
          <a:srgbClr val="660066"/>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33255</TotalTime>
  <Words>1905</Words>
  <Application>Microsoft Office PowerPoint</Application>
  <PresentationFormat>On-screen Show (4:3)</PresentationFormat>
  <Paragraphs>404</Paragraphs>
  <Slides>61</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61</vt:i4>
      </vt:variant>
    </vt:vector>
  </HeadingPairs>
  <TitlesOfParts>
    <vt:vector size="66" baseType="lpstr">
      <vt:lpstr>Arial</vt:lpstr>
      <vt:lpstr>Courier New</vt:lpstr>
      <vt:lpstr>Lucida Grande</vt:lpstr>
      <vt:lpstr>Times New Roman</vt:lpstr>
      <vt:lpstr>1_Generic</vt:lpstr>
      <vt:lpstr>PowerPoint Presentation</vt:lpstr>
      <vt:lpstr>Objectives</vt:lpstr>
      <vt:lpstr>Files and Operations</vt:lpstr>
      <vt:lpstr>What are file descriptors?</vt:lpstr>
      <vt:lpstr>PowerPoint Presentation</vt:lpstr>
      <vt:lpstr>PowerPoint Presentation</vt:lpstr>
      <vt:lpstr>PowerPoint Presentation</vt:lpstr>
      <vt:lpstr>PowerPoint Presentation</vt:lpstr>
      <vt:lpstr>Process Information and Virtual Memory</vt:lpstr>
      <vt:lpstr>PowerPoint Presentation</vt:lpstr>
      <vt:lpstr>PowerPoint Presentation</vt:lpstr>
      <vt:lpstr>PowerPoint Presentation</vt:lpstr>
      <vt:lpstr>PowerPoint Presentation</vt:lpstr>
      <vt:lpstr>Syscall Info – pt2</vt:lpstr>
      <vt:lpstr>Flags and Modes</vt:lpstr>
      <vt:lpstr>Mode</vt:lpstr>
      <vt:lpstr>PowerPoint Presentation</vt:lpstr>
      <vt:lpstr>Lseek</vt:lpstr>
      <vt:lpstr>Lseek</vt:lpstr>
      <vt:lpstr>PowerPoint Presentation</vt:lpstr>
      <vt:lpstr>Stat</vt:lpstr>
      <vt:lpstr>Lab – File I/O</vt:lpstr>
      <vt:lpstr>Directories</vt:lpstr>
      <vt:lpstr>Getdents</vt:lpstr>
      <vt:lpstr>Lab – Enumerating Directory</vt:lpstr>
      <vt:lpstr>Misc Syscalls</vt:lpstr>
      <vt:lpstr>Misc Syscalls</vt:lpstr>
      <vt:lpstr>Misc Syscalls</vt:lpstr>
      <vt:lpstr>Fork</vt:lpstr>
      <vt:lpstr>Fork – Cont’d</vt:lpstr>
      <vt:lpstr>Fork – Cont’s</vt:lpstr>
      <vt:lpstr>Lab – Additional Syscalls</vt:lpstr>
      <vt:lpstr>PowerPoint Presentation</vt:lpstr>
      <vt:lpstr>Objectives</vt:lpstr>
      <vt:lpstr>What is a Thread?</vt:lpstr>
      <vt:lpstr>Synchronization</vt:lpstr>
      <vt:lpstr>Safe memory access</vt:lpstr>
      <vt:lpstr>The clone Syscall</vt:lpstr>
      <vt:lpstr>Clone</vt:lpstr>
      <vt:lpstr>Flags</vt:lpstr>
      <vt:lpstr>Basic Steps to Success</vt:lpstr>
      <vt:lpstr>Allocating Stack Space</vt:lpstr>
      <vt:lpstr>Calling Clone</vt:lpstr>
      <vt:lpstr>Calling Clone (cont’d)</vt:lpstr>
      <vt:lpstr>Running the Thread Function</vt:lpstr>
      <vt:lpstr>Running the Thread Function (cont’d)</vt:lpstr>
      <vt:lpstr>Running the Thread Function (cont’d)</vt:lpstr>
      <vt:lpstr>Exit</vt:lpstr>
      <vt:lpstr>A Better Exit Strategy</vt:lpstr>
      <vt:lpstr>Waiting until done</vt:lpstr>
      <vt:lpstr>Pause</vt:lpstr>
      <vt:lpstr>Race Conditions</vt:lpstr>
      <vt:lpstr>What do Race Conditions look like?</vt:lpstr>
      <vt:lpstr>More Problems</vt:lpstr>
      <vt:lpstr>Making Atomic adds and Comparisons</vt:lpstr>
      <vt:lpstr>XADD</vt:lpstr>
      <vt:lpstr>Bit Test &amp; Set, Bit Test &amp; Clear</vt:lpstr>
      <vt:lpstr>Compare and Swap</vt:lpstr>
      <vt:lpstr>Creating a Simple Spinlock</vt:lpstr>
      <vt:lpstr>More Problems</vt:lpstr>
      <vt:lpstr>PowerPoint Presentation</vt:lpstr>
    </vt:vector>
  </TitlesOfParts>
  <Company>ft</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ClarkDR</dc:creator>
  <cp:lastModifiedBy>VOGEL, JAMES G CTR USAF AFSPC 90 COS/DOT</cp:lastModifiedBy>
  <cp:revision>1107</cp:revision>
  <cp:lastPrinted>2016-11-22T17:03:59Z</cp:lastPrinted>
  <dcterms:created xsi:type="dcterms:W3CDTF">2002-10-29T20:01:03Z</dcterms:created>
  <dcterms:modified xsi:type="dcterms:W3CDTF">2017-08-21T15:32:53Z</dcterms:modified>
</cp:coreProperties>
</file>